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56" r:id="rId1"/>
    <p:sldMasterId id="2147484060" r:id="rId2"/>
  </p:sldMasterIdLst>
  <p:notesMasterIdLst>
    <p:notesMasterId r:id="rId81"/>
  </p:notesMasterIdLst>
  <p:handoutMasterIdLst>
    <p:handoutMasterId r:id="rId82"/>
  </p:handoutMasterIdLst>
  <p:sldIdLst>
    <p:sldId id="2686" r:id="rId3"/>
    <p:sldId id="1962" r:id="rId4"/>
    <p:sldId id="521" r:id="rId5"/>
    <p:sldId id="524" r:id="rId6"/>
    <p:sldId id="607" r:id="rId7"/>
    <p:sldId id="493" r:id="rId8"/>
    <p:sldId id="525" r:id="rId9"/>
    <p:sldId id="588" r:id="rId10"/>
    <p:sldId id="522" r:id="rId11"/>
    <p:sldId id="608" r:id="rId12"/>
    <p:sldId id="2688" r:id="rId13"/>
    <p:sldId id="478" r:id="rId14"/>
    <p:sldId id="431" r:id="rId15"/>
    <p:sldId id="589" r:id="rId16"/>
    <p:sldId id="497" r:id="rId17"/>
    <p:sldId id="1965" r:id="rId18"/>
    <p:sldId id="1963" r:id="rId19"/>
    <p:sldId id="1964" r:id="rId20"/>
    <p:sldId id="523" r:id="rId21"/>
    <p:sldId id="499" r:id="rId22"/>
    <p:sldId id="602" r:id="rId23"/>
    <p:sldId id="600" r:id="rId24"/>
    <p:sldId id="593" r:id="rId25"/>
    <p:sldId id="616" r:id="rId26"/>
    <p:sldId id="603" r:id="rId27"/>
    <p:sldId id="599" r:id="rId28"/>
    <p:sldId id="604" r:id="rId29"/>
    <p:sldId id="594" r:id="rId30"/>
    <p:sldId id="500" r:id="rId31"/>
    <p:sldId id="595" r:id="rId32"/>
    <p:sldId id="596" r:id="rId33"/>
    <p:sldId id="597" r:id="rId34"/>
    <p:sldId id="606" r:id="rId35"/>
    <p:sldId id="598" r:id="rId36"/>
    <p:sldId id="502" r:id="rId37"/>
    <p:sldId id="527" r:id="rId38"/>
    <p:sldId id="605" r:id="rId39"/>
    <p:sldId id="529" r:id="rId40"/>
    <p:sldId id="530" r:id="rId41"/>
    <p:sldId id="531" r:id="rId42"/>
    <p:sldId id="532" r:id="rId43"/>
    <p:sldId id="533" r:id="rId44"/>
    <p:sldId id="543" r:id="rId45"/>
    <p:sldId id="546" r:id="rId46"/>
    <p:sldId id="544" r:id="rId47"/>
    <p:sldId id="545" r:id="rId48"/>
    <p:sldId id="581" r:id="rId49"/>
    <p:sldId id="582" r:id="rId50"/>
    <p:sldId id="601" r:id="rId51"/>
    <p:sldId id="573" r:id="rId52"/>
    <p:sldId id="574" r:id="rId53"/>
    <p:sldId id="609" r:id="rId54"/>
    <p:sldId id="575" r:id="rId55"/>
    <p:sldId id="591" r:id="rId56"/>
    <p:sldId id="576" r:id="rId57"/>
    <p:sldId id="577" r:id="rId58"/>
    <p:sldId id="578" r:id="rId59"/>
    <p:sldId id="579" r:id="rId60"/>
    <p:sldId id="583" r:id="rId61"/>
    <p:sldId id="584" r:id="rId62"/>
    <p:sldId id="556" r:id="rId63"/>
    <p:sldId id="557" r:id="rId64"/>
    <p:sldId id="610" r:id="rId65"/>
    <p:sldId id="611" r:id="rId66"/>
    <p:sldId id="559" r:id="rId67"/>
    <p:sldId id="563" r:id="rId68"/>
    <p:sldId id="564" r:id="rId69"/>
    <p:sldId id="565" r:id="rId70"/>
    <p:sldId id="566" r:id="rId71"/>
    <p:sldId id="552" r:id="rId72"/>
    <p:sldId id="553" r:id="rId73"/>
    <p:sldId id="554" r:id="rId74"/>
    <p:sldId id="555" r:id="rId75"/>
    <p:sldId id="569" r:id="rId76"/>
    <p:sldId id="570" r:id="rId77"/>
    <p:sldId id="571" r:id="rId78"/>
    <p:sldId id="615" r:id="rId79"/>
    <p:sldId id="281" r:id="rId80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作者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366"/>
    <a:srgbClr val="CCECFF"/>
    <a:srgbClr val="FFFFCC"/>
    <a:srgbClr val="F5ED53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5047" autoAdjust="0"/>
  </p:normalViewPr>
  <p:slideViewPr>
    <p:cSldViewPr>
      <p:cViewPr varScale="1">
        <p:scale>
          <a:sx n="100" d="100"/>
          <a:sy n="100" d="100"/>
        </p:scale>
        <p:origin x="1210" y="6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23184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3" d="100"/>
          <a:sy n="83" d="100"/>
        </p:scale>
        <p:origin x="-2040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presProps" Target="presProps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notesMaster" Target="notesMasters/notesMaster1.xml"/><Relationship Id="rId86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tableStyles" Target="tableStyles.xml"/><Relationship Id="rId61" Type="http://schemas.openxmlformats.org/officeDocument/2006/relationships/slide" Target="slides/slide59.xml"/><Relationship Id="rId82" Type="http://schemas.openxmlformats.org/officeDocument/2006/relationships/handoutMaster" Target="handoutMasters/handout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9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0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ct val="0"/>
              </a:spcBef>
              <a:buSzTx/>
              <a:buFontTx/>
              <a:buNone/>
              <a:defRPr sz="1200">
                <a:latin typeface="Times New Roman" pitchFamily="18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403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buSzTx/>
              <a:buFontTx/>
              <a:buNone/>
              <a:defRPr sz="120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9457CEA3-D415-471E-9917-F75453898254}" type="datetimeFigureOut">
              <a:rPr lang="zh-CN" altLang="en-US"/>
              <a:pPr>
                <a:defRPr/>
              </a:pPr>
              <a:t>2025/12/5</a:t>
            </a:fld>
            <a:endParaRPr lang="en-US" altLang="zh-CN"/>
          </a:p>
        </p:txBody>
      </p:sp>
      <p:sp>
        <p:nvSpPr>
          <p:cNvPr id="4403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ct val="0"/>
              </a:spcBef>
              <a:buSzTx/>
              <a:buFontTx/>
              <a:buNone/>
              <a:defRPr sz="1200">
                <a:latin typeface="Times New Roman" pitchFamily="18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403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buSzTx/>
              <a:buFontTx/>
              <a:buNone/>
              <a:defRPr sz="120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95748598-ED36-4133-8F70-D25A978D3487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lnSpc>
                <a:spcPct val="100000"/>
              </a:lnSpc>
              <a:spcBef>
                <a:spcPct val="0"/>
              </a:spcBef>
              <a:buSzTx/>
              <a:buFontTx/>
              <a:buNone/>
              <a:defRPr sz="12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096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lnSpc>
                <a:spcPct val="100000"/>
              </a:lnSpc>
              <a:spcBef>
                <a:spcPct val="0"/>
              </a:spcBef>
              <a:buSzTx/>
              <a:buFontTx/>
              <a:buNone/>
              <a:defRPr sz="12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6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4096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lnSpc>
                <a:spcPct val="100000"/>
              </a:lnSpc>
              <a:spcBef>
                <a:spcPct val="0"/>
              </a:spcBef>
              <a:buSzTx/>
              <a:buFontTx/>
              <a:buNone/>
              <a:defRPr sz="12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096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lnSpc>
                <a:spcPct val="100000"/>
              </a:lnSpc>
              <a:spcBef>
                <a:spcPct val="0"/>
              </a:spcBef>
              <a:buSzTx/>
              <a:buFontTx/>
              <a:buNone/>
              <a:defRPr sz="12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5B252069-ED7E-40C5-9A2D-F505E66951F0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宋体" charset="0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宋体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宋体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宋体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宋体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3789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542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58370" name="Rectangle 3"/>
          <p:cNvSpPr>
            <a:spLocks noGrp="1" noChangeArrowheads="1"/>
          </p:cNvSpPr>
          <p:nvPr>
            <p:ph type="body" idx="1"/>
          </p:nvPr>
        </p:nvSpPr>
        <p:spPr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defRPr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441299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614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686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7680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706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38479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灯片编号占位符 6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3383B623-EDFF-483D-94D0-48A4A37DA040}" type="slidenum">
              <a:rPr lang="en-US" altLang="zh-CN" smtClean="0">
                <a:latin typeface="Arial" panose="020B0604020202020204" pitchFamily="34" charset="0"/>
              </a:rPr>
              <a:pPr/>
              <a:t>57</a:t>
            </a:fld>
            <a:endParaRPr lang="en-US" altLang="zh-CN">
              <a:latin typeface="Arial" panose="020B0604020202020204" pitchFamily="34" charset="0"/>
            </a:endParaRPr>
          </a:p>
        </p:txBody>
      </p:sp>
      <p:sp>
        <p:nvSpPr>
          <p:cNvPr id="2" name="幻灯片图像占位符 1"/>
          <p:cNvSpPr>
            <a:spLocks noGrp="1" noRot="1" noChangeAspect="1" noResize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</a:ln>
        </p:spPr>
      </p:sp>
      <p:sp>
        <p:nvSpPr>
          <p:cNvPr id="93188" name="备注占位符 2"/>
          <p:cNvSpPr>
            <a:spLocks noGrp="1"/>
          </p:cNvSpPr>
          <p:nvPr>
            <p:ph type="body" sz="quarter" idx="1"/>
          </p:nvPr>
        </p:nvSpPr>
        <p:spPr>
          <a:xfrm>
            <a:off x="777875" y="4776788"/>
            <a:ext cx="6216650" cy="45275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endParaRPr lang="en-US" altLang="zh-CN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灯片编号占位符 6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5E77C6D0-7B47-4AD8-BB3B-3555BE109469}" type="slidenum">
              <a:rPr lang="en-US" altLang="zh-CN" smtClean="0">
                <a:latin typeface="Arial" panose="020B0604020202020204" pitchFamily="34" charset="0"/>
              </a:rPr>
              <a:pPr/>
              <a:t>58</a:t>
            </a:fld>
            <a:endParaRPr lang="en-US" altLang="zh-CN">
              <a:latin typeface="Arial" panose="020B0604020202020204" pitchFamily="34" charset="0"/>
            </a:endParaRPr>
          </a:p>
        </p:txBody>
      </p:sp>
      <p:sp>
        <p:nvSpPr>
          <p:cNvPr id="2" name="幻灯片图像占位符 1"/>
          <p:cNvSpPr>
            <a:spLocks noGrp="1" noRot="1" noChangeAspect="1" noResize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</a:ln>
        </p:spPr>
      </p:sp>
      <p:sp>
        <p:nvSpPr>
          <p:cNvPr id="95236" name="备注占位符 2"/>
          <p:cNvSpPr>
            <a:spLocks noGrp="1"/>
          </p:cNvSpPr>
          <p:nvPr>
            <p:ph type="body" sz="quarter" idx="1"/>
          </p:nvPr>
        </p:nvSpPr>
        <p:spPr>
          <a:xfrm>
            <a:off x="777875" y="4776788"/>
            <a:ext cx="6216650" cy="443706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6DD4F864-8980-42E2-8399-9BF96387C099}" type="slidenum">
              <a:t>60</a:t>
            </a:fld>
            <a:endParaRPr lang="en-US"/>
          </a:p>
        </p:txBody>
      </p:sp>
      <p:sp>
        <p:nvSpPr>
          <p:cNvPr id="2" name="幻灯片图像占位符 1"/>
          <p:cNvSpPr>
            <a:spLocks noGrp="1" noRot="1" noChangeAspect="1" noResize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备注占位符 2"/>
          <p:cNvSpPr txBox="1">
            <a:spLocks noGrp="1"/>
          </p:cNvSpPr>
          <p:nvPr>
            <p:ph type="body" sz="quarter" idx="1"/>
          </p:nvPr>
        </p:nvSpPr>
        <p:spPr>
          <a:xfrm>
            <a:off x="777239" y="4777560"/>
            <a:ext cx="6217560" cy="4526280"/>
          </a:xfrm>
        </p:spPr>
        <p:txBody>
          <a:bodyPr>
            <a:spAutoFit/>
          </a:bodyPr>
          <a:lstStyle/>
          <a:p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00509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63457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58370" name="Rectangle 3"/>
          <p:cNvSpPr>
            <a:spLocks noGrp="1" noChangeArrowheads="1"/>
          </p:cNvSpPr>
          <p:nvPr>
            <p:ph type="body" idx="1"/>
          </p:nvPr>
        </p:nvSpPr>
        <p:spPr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defRPr/>
            </a:pPr>
            <a:endParaRPr lang="en-US" altLang="zh-CN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522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08421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522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94882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522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0003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522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itle" preserve="1">
  <p:cSld name="标题幻灯片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2"/>
          <p:cNvSpPr>
            <a:spLocks noChangeArrowheads="1"/>
          </p:cNvSpPr>
          <p:nvPr/>
        </p:nvSpPr>
        <p:spPr bwMode="ltGray">
          <a:xfrm>
            <a:off x="1102784" y="1196975"/>
            <a:ext cx="11074400" cy="914400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80000"/>
              <a:buFont typeface="Wingdings" panose="05000000000000000000" pitchFamily="2" charset="2"/>
              <a:buChar char="•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80000"/>
              <a:buFont typeface="Wingdings" panose="05000000000000000000" pitchFamily="2" charset="2"/>
              <a:buChar char="•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80000"/>
              <a:buFont typeface="Wingdings" panose="05000000000000000000" pitchFamily="2" charset="2"/>
              <a:buChar char="•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80000"/>
              <a:buFont typeface="Wingdings" panose="05000000000000000000" pitchFamily="2" charset="2"/>
              <a:buChar char="•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endParaRPr kumimoji="0" lang="zh-CN" altLang="en-US" sz="1800">
              <a:latin typeface="Times New Roman" panose="02020603050405020304" pitchFamily="18" charset="0"/>
            </a:endParaRPr>
          </a:p>
        </p:txBody>
      </p:sp>
      <p:pic>
        <p:nvPicPr>
          <p:cNvPr id="5" name="Picture 31" descr="psh3_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ltGray">
          <a:xfrm>
            <a:off x="0" y="0"/>
            <a:ext cx="1143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33" name="Rectangle 21"/>
          <p:cNvSpPr>
            <a:spLocks noGrp="1" noChangeArrowheads="1"/>
          </p:cNvSpPr>
          <p:nvPr>
            <p:ph type="ctrTitle" sz="quarter"/>
          </p:nvPr>
        </p:nvSpPr>
        <p:spPr bwMode="white">
          <a:xfrm>
            <a:off x="1295400" y="1125539"/>
            <a:ext cx="10752667" cy="1081087"/>
          </a:xfrm>
          <a:prstGeom prst="rect">
            <a:avLst/>
          </a:prstGeom>
        </p:spPr>
        <p:txBody>
          <a:bodyPr/>
          <a:lstStyle>
            <a:lvl1pPr>
              <a:defRPr sz="5400">
                <a:solidFill>
                  <a:schemeClr val="bg2"/>
                </a:solidFill>
              </a:defRPr>
            </a:lvl1pPr>
          </a:lstStyle>
          <a:p>
            <a:r>
              <a:rPr lang="ko-KR" altLang="en-US"/>
              <a:t>单击此处编辑母版标题样式</a:t>
            </a:r>
          </a:p>
        </p:txBody>
      </p:sp>
      <p:sp>
        <p:nvSpPr>
          <p:cNvPr id="13334" name="Rectangle 22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295400" y="3810000"/>
            <a:ext cx="10752667" cy="533400"/>
          </a:xfrm>
          <a:prstGeom prst="rect">
            <a:avLst/>
          </a:prstGeom>
        </p:spPr>
        <p:txBody>
          <a:bodyPr/>
          <a:lstStyle>
            <a:lvl1pPr marL="0" indent="0" algn="ctr">
              <a:buFont typeface="Wingdings" pitchFamily="2" charset="2"/>
              <a:buNone/>
              <a:defRPr sz="2400" i="1">
                <a:solidFill>
                  <a:schemeClr val="tx1"/>
                </a:solidFill>
                <a:latin typeface="Arial" charset="0"/>
              </a:defRPr>
            </a:lvl1pPr>
          </a:lstStyle>
          <a:p>
            <a:r>
              <a:rPr lang="ko-KR" altLang="en-US"/>
              <a:t>单击此处编辑母版副标题样式</a:t>
            </a:r>
          </a:p>
        </p:txBody>
      </p:sp>
      <p:sp>
        <p:nvSpPr>
          <p:cNvPr id="6" name="Rectangle 23"/>
          <p:cNvSpPr>
            <a:spLocks noGrp="1" noChangeArrowheads="1"/>
          </p:cNvSpPr>
          <p:nvPr>
            <p:ph type="dt" sz="quarter" idx="10"/>
          </p:nvPr>
        </p:nvSpPr>
        <p:spPr>
          <a:xfrm>
            <a:off x="609600" y="6553200"/>
            <a:ext cx="2844800" cy="152400"/>
          </a:xfrm>
          <a:prstGeom prst="rect">
            <a:avLst/>
          </a:prstGeom>
        </p:spPr>
        <p:txBody>
          <a:bodyPr/>
          <a:lstStyle>
            <a:lvl1pPr>
              <a:defRPr sz="1400" b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굴림" pitchFamily="50" charset="-127"/>
                <a:cs typeface="+mn-cs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" name="Rectangle 24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553200"/>
            <a:ext cx="3860800" cy="152400"/>
          </a:xfrm>
          <a:prstGeom prst="rect">
            <a:avLst/>
          </a:prstGeom>
        </p:spPr>
        <p:txBody>
          <a:bodyPr/>
          <a:lstStyle>
            <a:lvl1pPr algn="ctr">
              <a:defRPr sz="1400" b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굴림" pitchFamily="50" charset="-127"/>
                <a:cs typeface="+mn-cs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" name="Rectangle 25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553200"/>
            <a:ext cx="2844800" cy="152400"/>
          </a:xfrm>
          <a:prstGeom prst="rect">
            <a:avLst/>
          </a:prstGeom>
        </p:spPr>
        <p:txBody>
          <a:bodyPr/>
          <a:lstStyle>
            <a:lvl1pPr algn="r">
              <a:defRPr sz="1400" b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4E8D4E27-0B1C-44DA-B25B-8476CFE9F785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5327669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95401" y="304801"/>
            <a:ext cx="10369551" cy="89217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295400" y="1371600"/>
            <a:ext cx="10752667" cy="501015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23"/>
          <p:cNvSpPr>
            <a:spLocks noGrp="1" noChangeArrowheads="1"/>
          </p:cNvSpPr>
          <p:nvPr>
            <p:ph type="dt" sz="half" idx="10"/>
          </p:nvPr>
        </p:nvSpPr>
        <p:spPr>
          <a:xfrm>
            <a:off x="1303867" y="6508750"/>
            <a:ext cx="3352800" cy="3048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Operating System</a:t>
            </a:r>
            <a:endParaRPr lang="en-US" altLang="ko-KR"/>
          </a:p>
        </p:txBody>
      </p:sp>
      <p:sp>
        <p:nvSpPr>
          <p:cNvPr id="5" name="Rectangle 24"/>
          <p:cNvSpPr>
            <a:spLocks noGrp="1" noChangeArrowheads="1"/>
          </p:cNvSpPr>
          <p:nvPr>
            <p:ph type="ftr" sz="quarter" idx="11"/>
          </p:nvPr>
        </p:nvSpPr>
        <p:spPr>
          <a:xfrm>
            <a:off x="7924800" y="6508750"/>
            <a:ext cx="3860800" cy="3048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CITS, NanKai University</a:t>
            </a:r>
            <a:endParaRPr lang="en-US" altLang="ko-KR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4883151" y="6508750"/>
            <a:ext cx="2844800" cy="3048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3BF1404-D7F2-472C-B446-7FD0F87921FB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3373714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359901" y="304800"/>
            <a:ext cx="2688167" cy="6019800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295401" y="304800"/>
            <a:ext cx="7861300" cy="60198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23"/>
          <p:cNvSpPr>
            <a:spLocks noGrp="1" noChangeArrowheads="1"/>
          </p:cNvSpPr>
          <p:nvPr>
            <p:ph type="dt" sz="half" idx="10"/>
          </p:nvPr>
        </p:nvSpPr>
        <p:spPr>
          <a:xfrm>
            <a:off x="1303867" y="6508750"/>
            <a:ext cx="3352800" cy="3048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Operating System</a:t>
            </a:r>
            <a:endParaRPr lang="en-US" altLang="ko-KR"/>
          </a:p>
        </p:txBody>
      </p:sp>
      <p:sp>
        <p:nvSpPr>
          <p:cNvPr id="5" name="Rectangle 24"/>
          <p:cNvSpPr>
            <a:spLocks noGrp="1" noChangeArrowheads="1"/>
          </p:cNvSpPr>
          <p:nvPr>
            <p:ph type="ftr" sz="quarter" idx="11"/>
          </p:nvPr>
        </p:nvSpPr>
        <p:spPr>
          <a:xfrm>
            <a:off x="7924800" y="6508750"/>
            <a:ext cx="3860800" cy="3048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CITS, NanKai University</a:t>
            </a:r>
            <a:endParaRPr lang="en-US" altLang="ko-KR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4883151" y="6508750"/>
            <a:ext cx="2844800" cy="3048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1478BB-1009-43FA-86B1-3E8D6938ED8B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8894262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95401" y="304801"/>
            <a:ext cx="10369551" cy="89217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1295400" y="1371600"/>
            <a:ext cx="5274733" cy="4953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773334" y="1371600"/>
            <a:ext cx="5274733" cy="4953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23"/>
          <p:cNvSpPr>
            <a:spLocks noGrp="1" noChangeArrowheads="1"/>
          </p:cNvSpPr>
          <p:nvPr>
            <p:ph type="dt" sz="half" idx="10"/>
          </p:nvPr>
        </p:nvSpPr>
        <p:spPr>
          <a:xfrm>
            <a:off x="1303867" y="6508750"/>
            <a:ext cx="3352800" cy="3048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Operating System</a:t>
            </a:r>
            <a:endParaRPr lang="en-US" altLang="ko-KR"/>
          </a:p>
        </p:txBody>
      </p:sp>
      <p:sp>
        <p:nvSpPr>
          <p:cNvPr id="6" name="Rectangle 24"/>
          <p:cNvSpPr>
            <a:spLocks noGrp="1" noChangeArrowheads="1"/>
          </p:cNvSpPr>
          <p:nvPr>
            <p:ph type="ftr" sz="quarter" idx="11"/>
          </p:nvPr>
        </p:nvSpPr>
        <p:spPr>
          <a:xfrm>
            <a:off x="7924800" y="6508750"/>
            <a:ext cx="3860800" cy="3048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CITS, NanKai University</a:t>
            </a:r>
            <a:endParaRPr lang="en-US" altLang="ko-KR"/>
          </a:p>
        </p:txBody>
      </p:sp>
      <p:sp>
        <p:nvSpPr>
          <p:cNvPr id="7" name="Rectangle 25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4883151" y="6508750"/>
            <a:ext cx="2844800" cy="3048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26B5516-FA4A-416E-A0F4-B17840EAF82E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3691634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userDrawn="1">
  <p:cSld name="1_标题幻灯片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BEEC4110-0674-257C-1C16-B9DF709C7896}"/>
              </a:ext>
            </a:extLst>
          </p:cNvPr>
          <p:cNvSpPr/>
          <p:nvPr userDrawn="1"/>
        </p:nvSpPr>
        <p:spPr>
          <a:xfrm>
            <a:off x="0" y="6538324"/>
            <a:ext cx="12192000" cy="324646"/>
          </a:xfrm>
          <a:prstGeom prst="rect">
            <a:avLst/>
          </a:prstGeom>
          <a:solidFill>
            <a:srgbClr val="7123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712355"/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EFE5488-1327-9634-2B4F-D2EC75B0B6F7}"/>
              </a:ext>
            </a:extLst>
          </p:cNvPr>
          <p:cNvSpPr/>
          <p:nvPr userDrawn="1"/>
        </p:nvSpPr>
        <p:spPr>
          <a:xfrm>
            <a:off x="-26035" y="-635"/>
            <a:ext cx="12217400" cy="688975"/>
          </a:xfrm>
          <a:prstGeom prst="rect">
            <a:avLst/>
          </a:prstGeom>
          <a:solidFill>
            <a:srgbClr val="7123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712355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26BA471-FAD1-4D5A-A57C-D1E2C9FCFAB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0416" y="15367"/>
            <a:ext cx="3238500" cy="71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6836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/>
        </p:nvSpPr>
        <p:spPr>
          <a:xfrm>
            <a:off x="0" y="6538324"/>
            <a:ext cx="12192000" cy="324646"/>
          </a:xfrm>
          <a:prstGeom prst="rect">
            <a:avLst/>
          </a:prstGeom>
          <a:solidFill>
            <a:srgbClr val="71235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712355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538595"/>
            <a:ext cx="2743200" cy="31623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F013260-E2F6-48C8-BC23-506F661997E7}" type="datetimeFigureOut">
              <a:rPr lang="zh-CN" altLang="en-US" smtClean="0"/>
              <a:t>2025/12/5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538595"/>
            <a:ext cx="4114800" cy="31623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538595"/>
            <a:ext cx="2743200" cy="31623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E68AD4E-5105-4F1B-8C66-A07DA4A33142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文本框 6"/>
          <p:cNvSpPr txBox="1"/>
          <p:nvPr userDrawn="1"/>
        </p:nvSpPr>
        <p:spPr>
          <a:xfrm>
            <a:off x="7884160" y="577913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-26035" y="-635"/>
            <a:ext cx="12217400" cy="688975"/>
          </a:xfrm>
          <a:prstGeom prst="rect">
            <a:avLst/>
          </a:prstGeom>
          <a:solidFill>
            <a:srgbClr val="7123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712355"/>
              </a:solidFill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A988A0CF-08D8-447A-8BF3-EEA532954AA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4432" y="-20935"/>
            <a:ext cx="3131418" cy="690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0359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13260-E2F6-48C8-BC23-506F661997E7}" type="datetimeFigureOut">
              <a:rPr lang="zh-CN" altLang="en-US" smtClean="0"/>
              <a:t>2025/12/5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8AD4E-5105-4F1B-8C66-A07DA4A3314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64340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13260-E2F6-48C8-BC23-506F661997E7}" type="datetimeFigureOut">
              <a:rPr lang="zh-CN" altLang="en-US" smtClean="0"/>
              <a:t>2025/12/5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8AD4E-5105-4F1B-8C66-A07DA4A3314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93281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13260-E2F6-48C8-BC23-506F661997E7}" type="datetimeFigureOut">
              <a:rPr lang="zh-CN" altLang="en-US" smtClean="0"/>
              <a:t>2025/12/5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8AD4E-5105-4F1B-8C66-A07DA4A3314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294082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13260-E2F6-48C8-BC23-506F661997E7}" type="datetimeFigureOut">
              <a:rPr lang="zh-CN" altLang="en-US" smtClean="0"/>
              <a:t>2025/12/5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8AD4E-5105-4F1B-8C66-A07DA4A3314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354409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13260-E2F6-48C8-BC23-506F661997E7}" type="datetimeFigureOut">
              <a:rPr lang="zh-CN" altLang="en-US" smtClean="0"/>
              <a:t>2025/12/5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8AD4E-5105-4F1B-8C66-A07DA4A3314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38508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灯片编号占位符 5">
            <a:extLst>
              <a:ext uri="{FF2B5EF4-FFF2-40B4-BE49-F238E27FC236}">
                <a16:creationId xmlns:a16="http://schemas.microsoft.com/office/drawing/2014/main" id="{4158B206-D202-4F7F-4B44-E5AFE87190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25344"/>
            <a:ext cx="2743200" cy="326571"/>
          </a:xfrm>
          <a:prstGeom prst="rect">
            <a:avLst/>
          </a:prstGeom>
        </p:spPr>
        <p:txBody>
          <a:bodyPr anchor="ctr"/>
          <a:lstStyle>
            <a:lvl1pPr algn="r">
              <a:defRPr sz="1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buFont typeface="Wingdings" panose="05000000000000000000" pitchFamily="2" charset="2"/>
              <a:buNone/>
            </a:pPr>
            <a:fld id="{7209BB76-661F-4F23-A2E6-DCF093FEDF36}" type="slidenum">
              <a:rPr lang="zh-CN" altLang="en-US" smtClean="0"/>
              <a:pPr>
                <a:buFont typeface="Wingdings" panose="05000000000000000000" pitchFamily="2" charset="2"/>
                <a:buNone/>
              </a:pPr>
              <a:t>‹#›</a:t>
            </a:fld>
            <a:endParaRPr lang="zh-CN" altLang="en-US" dirty="0"/>
          </a:p>
        </p:txBody>
      </p:sp>
      <p:sp>
        <p:nvSpPr>
          <p:cNvPr id="11" name="标题占位符 1">
            <a:extLst>
              <a:ext uri="{FF2B5EF4-FFF2-40B4-BE49-F238E27FC236}">
                <a16:creationId xmlns:a16="http://schemas.microsoft.com/office/drawing/2014/main" id="{8D0CE66A-84A6-A178-E76B-3C7B5CFDED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400" y="871855"/>
            <a:ext cx="10801200" cy="6804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3600" b="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2" name="文本占位符 2">
            <a:extLst>
              <a:ext uri="{FF2B5EF4-FFF2-40B4-BE49-F238E27FC236}">
                <a16:creationId xmlns:a16="http://schemas.microsoft.com/office/drawing/2014/main" id="{3C046D9E-0B39-3EE1-F033-9215EA5E29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99" y="1569767"/>
            <a:ext cx="108012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marL="342900" lvl="0" indent="-342900" algn="l" defTabSz="9144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Pct val="80000"/>
              <a:buFont typeface="Wingdings" panose="05000000000000000000" pitchFamily="2" charset="2"/>
              <a:buChar char="¢"/>
            </a:pPr>
            <a:r>
              <a:rPr lang="zh-CN" altLang="en-US" dirty="0"/>
              <a:t>单击此处编辑母版文本样式</a:t>
            </a:r>
          </a:p>
          <a:p>
            <a:pPr marL="742950" lvl="1" indent="-285750" algn="l" defTabSz="9144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C9F6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2A63BE9-39C1-1A2A-95EC-9175003A958C}"/>
              </a:ext>
            </a:extLst>
          </p:cNvPr>
          <p:cNvSpPr txBox="1"/>
          <p:nvPr userDrawn="1"/>
        </p:nvSpPr>
        <p:spPr>
          <a:xfrm>
            <a:off x="152400" y="0"/>
            <a:ext cx="6095365" cy="705485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>
              <a:lnSpc>
                <a:spcPct val="100000"/>
              </a:lnSpc>
              <a:spcBef>
                <a:spcPts val="0"/>
              </a:spcBef>
              <a:buNone/>
            </a:pPr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章节</a:t>
            </a:r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7</a:t>
            </a:r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：设备管理</a:t>
            </a: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6090A1B2-EC06-14BF-62DA-4EBF3B252E77}"/>
              </a:ext>
            </a:extLst>
          </p:cNvPr>
          <p:cNvGrpSpPr/>
          <p:nvPr userDrawn="1"/>
        </p:nvGrpSpPr>
        <p:grpSpPr>
          <a:xfrm>
            <a:off x="0" y="980758"/>
            <a:ext cx="633730" cy="406400"/>
            <a:chOff x="56" y="2009"/>
            <a:chExt cx="998" cy="640"/>
          </a:xfrm>
        </p:grpSpPr>
        <p:sp>
          <p:nvSpPr>
            <p:cNvPr id="15" name="任意多边形: 形状 7">
              <a:extLst>
                <a:ext uri="{FF2B5EF4-FFF2-40B4-BE49-F238E27FC236}">
                  <a16:creationId xmlns:a16="http://schemas.microsoft.com/office/drawing/2014/main" id="{FE9CDE0D-4031-F634-7E80-8B47FC19326A}"/>
                </a:ext>
              </a:extLst>
            </p:cNvPr>
            <p:cNvSpPr/>
            <p:nvPr/>
          </p:nvSpPr>
          <p:spPr>
            <a:xfrm>
              <a:off x="56" y="2009"/>
              <a:ext cx="999" cy="641"/>
            </a:xfrm>
            <a:custGeom>
              <a:avLst/>
              <a:gdLst>
                <a:gd name="connsiteX0" fmla="*/ 0 w 999"/>
                <a:gd name="connsiteY0" fmla="*/ 2 h 641"/>
                <a:gd name="connsiteX1" fmla="*/ 761 w 999"/>
                <a:gd name="connsiteY1" fmla="*/ 0 h 641"/>
                <a:gd name="connsiteX2" fmla="*/ 999 w 999"/>
                <a:gd name="connsiteY2" fmla="*/ 321 h 641"/>
                <a:gd name="connsiteX3" fmla="*/ 750 w 999"/>
                <a:gd name="connsiteY3" fmla="*/ 641 h 641"/>
                <a:gd name="connsiteX4" fmla="*/ 0 w 999"/>
                <a:gd name="connsiteY4" fmla="*/ 639 h 641"/>
                <a:gd name="connsiteX5" fmla="*/ 0 w 999"/>
                <a:gd name="connsiteY5" fmla="*/ 2 h 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99" h="641">
                  <a:moveTo>
                    <a:pt x="0" y="2"/>
                  </a:moveTo>
                  <a:lnTo>
                    <a:pt x="761" y="0"/>
                  </a:lnTo>
                  <a:cubicBezTo>
                    <a:pt x="864" y="0"/>
                    <a:pt x="999" y="145"/>
                    <a:pt x="999" y="321"/>
                  </a:cubicBezTo>
                  <a:cubicBezTo>
                    <a:pt x="999" y="496"/>
                    <a:pt x="853" y="641"/>
                    <a:pt x="750" y="641"/>
                  </a:cubicBezTo>
                  <a:lnTo>
                    <a:pt x="0" y="639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7123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 anchorCtr="0">
              <a:noAutofit/>
            </a:bodyPr>
            <a:lstStyle/>
            <a:p>
              <a:pPr algn="ctr"/>
              <a:endParaRPr lang="zh-CN" altLang="en-US" dirty="0">
                <a:latin typeface="喵呜黑体" panose="02000503000000000000" charset="-122"/>
                <a:ea typeface="喵呜黑体" panose="02000503000000000000" charset="-122"/>
              </a:endParaRPr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9F53BF12-67B6-989B-753B-FF81BDB33874}"/>
                </a:ext>
              </a:extLst>
            </p:cNvPr>
            <p:cNvSpPr/>
            <p:nvPr/>
          </p:nvSpPr>
          <p:spPr>
            <a:xfrm>
              <a:off x="488" y="2111"/>
              <a:ext cx="437" cy="43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endParaRPr lang="zh-CN" altLang="en-US" dirty="0">
                <a:latin typeface="喵呜黑体" panose="02000503000000000000" charset="-122"/>
                <a:ea typeface="喵呜黑体" panose="02000503000000000000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92583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uiExpand="1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13260-E2F6-48C8-BC23-506F661997E7}" type="datetimeFigureOut">
              <a:rPr lang="zh-CN" altLang="en-US" smtClean="0"/>
              <a:t>2025/12/5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8AD4E-5105-4F1B-8C66-A07DA4A3314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950228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13260-E2F6-48C8-BC23-506F661997E7}" type="datetimeFigureOut">
              <a:rPr lang="zh-CN" altLang="en-US" smtClean="0"/>
              <a:t>2025/12/5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8AD4E-5105-4F1B-8C66-A07DA4A3314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003749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13260-E2F6-48C8-BC23-506F661997E7}" type="datetimeFigureOut">
              <a:rPr lang="zh-CN" altLang="en-US" smtClean="0"/>
              <a:t>2025/12/5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8AD4E-5105-4F1B-8C66-A07DA4A3314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436298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13260-E2F6-48C8-BC23-506F661997E7}" type="datetimeFigureOut">
              <a:rPr lang="zh-CN" altLang="en-US" smtClean="0"/>
              <a:t>2025/12/5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8AD4E-5105-4F1B-8C66-A07DA4A3314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413403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13260-E2F6-48C8-BC23-506F661997E7}" type="datetimeFigureOut">
              <a:rPr lang="zh-CN" altLang="en-US" smtClean="0"/>
              <a:t>2025/12/5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8AD4E-5105-4F1B-8C66-A07DA4A3314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90545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4158B206-D202-4F7F-4B44-E5AFE87190E1}"/>
              </a:ext>
            </a:extLst>
          </p:cNvPr>
          <p:cNvSpPr>
            <a:spLocks noGrp="1"/>
          </p:cNvSpPr>
          <p:nvPr userDrawn="1"/>
        </p:nvSpPr>
        <p:spPr>
          <a:xfrm>
            <a:off x="9448800" y="6528386"/>
            <a:ext cx="2743200" cy="326571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r">
              <a:buFont typeface="Wingdings" panose="05000000000000000000" pitchFamily="2" charset="2"/>
              <a:buNone/>
            </a:pPr>
            <a:fld id="{7209BB76-661F-4F23-A2E6-DCF093FEDF36}" type="slidenum">
              <a:rPr lang="zh-CN" altLang="en-US" smtClean="0">
                <a:solidFill>
                  <a:schemeClr val="bg1"/>
                </a:solidFill>
              </a:rPr>
              <a:pPr algn="r">
                <a:buFont typeface="Wingdings" panose="05000000000000000000" pitchFamily="2" charset="2"/>
                <a:buNone/>
              </a:pPr>
              <a:t>‹#›</a:t>
            </a:fld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0" name="文本框 12">
            <a:extLst>
              <a:ext uri="{FF2B5EF4-FFF2-40B4-BE49-F238E27FC236}">
                <a16:creationId xmlns:a16="http://schemas.microsoft.com/office/drawing/2014/main" id="{92A63BE9-39C1-1A2A-95EC-9175003A958C}"/>
              </a:ext>
            </a:extLst>
          </p:cNvPr>
          <p:cNvSpPr txBox="1"/>
          <p:nvPr userDrawn="1"/>
        </p:nvSpPr>
        <p:spPr>
          <a:xfrm>
            <a:off x="152400" y="3042"/>
            <a:ext cx="6095365" cy="705485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ts val="0"/>
              </a:spcBef>
              <a:buNone/>
            </a:pPr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章节</a:t>
            </a:r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7</a:t>
            </a:r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：设备管理</a:t>
            </a:r>
          </a:p>
        </p:txBody>
      </p:sp>
      <p:sp>
        <p:nvSpPr>
          <p:cNvPr id="14" name="标题占位符 1">
            <a:extLst>
              <a:ext uri="{FF2B5EF4-FFF2-40B4-BE49-F238E27FC236}">
                <a16:creationId xmlns:a16="http://schemas.microsoft.com/office/drawing/2014/main" id="{8E88FAF1-ED4A-AA32-CA3D-834BC6C100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400" y="871855"/>
            <a:ext cx="10801200" cy="6804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3600" b="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5" name="文本占位符 2">
            <a:extLst>
              <a:ext uri="{FF2B5EF4-FFF2-40B4-BE49-F238E27FC236}">
                <a16:creationId xmlns:a16="http://schemas.microsoft.com/office/drawing/2014/main" id="{6288EA30-C349-5A3B-6CAB-F51523242C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99" y="1569767"/>
            <a:ext cx="108012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marL="342900" lvl="0" indent="-342900" algn="l" defTabSz="9144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Pct val="80000"/>
              <a:buFont typeface="Wingdings" panose="05000000000000000000" pitchFamily="2" charset="2"/>
              <a:buChar char="¢"/>
            </a:pPr>
            <a:r>
              <a:rPr lang="zh-CN" altLang="en-US" dirty="0"/>
              <a:t>单击此处编辑母版文本样式</a:t>
            </a:r>
          </a:p>
          <a:p>
            <a:pPr marL="742950" lvl="1" indent="-285750" algn="l" defTabSz="9144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C9F6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960755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uiExpand="1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95401" y="304801"/>
            <a:ext cx="10369551" cy="89217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295400" y="1371600"/>
            <a:ext cx="5274733" cy="49530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773334" y="1371600"/>
            <a:ext cx="5274733" cy="49530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23"/>
          <p:cNvSpPr>
            <a:spLocks noGrp="1" noChangeArrowheads="1"/>
          </p:cNvSpPr>
          <p:nvPr>
            <p:ph type="dt" sz="half" idx="10"/>
          </p:nvPr>
        </p:nvSpPr>
        <p:spPr>
          <a:xfrm>
            <a:off x="1303867" y="6508750"/>
            <a:ext cx="3352800" cy="3048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Operating System</a:t>
            </a:r>
            <a:endParaRPr lang="en-US" altLang="ko-KR"/>
          </a:p>
        </p:txBody>
      </p:sp>
      <p:sp>
        <p:nvSpPr>
          <p:cNvPr id="6" name="Rectangle 24"/>
          <p:cNvSpPr>
            <a:spLocks noGrp="1" noChangeArrowheads="1"/>
          </p:cNvSpPr>
          <p:nvPr>
            <p:ph type="ftr" sz="quarter" idx="11"/>
          </p:nvPr>
        </p:nvSpPr>
        <p:spPr>
          <a:xfrm>
            <a:off x="7924800" y="6508750"/>
            <a:ext cx="3860800" cy="3048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CITS, NanKai University</a:t>
            </a:r>
            <a:endParaRPr lang="en-US" altLang="ko-KR"/>
          </a:p>
        </p:txBody>
      </p:sp>
      <p:sp>
        <p:nvSpPr>
          <p:cNvPr id="7" name="Rectangle 25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4883151" y="6508750"/>
            <a:ext cx="2844800" cy="3048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A096534-9475-4839-9945-D054E4582B15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5146712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23"/>
          <p:cNvSpPr>
            <a:spLocks noGrp="1" noChangeArrowheads="1"/>
          </p:cNvSpPr>
          <p:nvPr>
            <p:ph type="dt" sz="half" idx="10"/>
          </p:nvPr>
        </p:nvSpPr>
        <p:spPr>
          <a:xfrm>
            <a:off x="1303867" y="6508750"/>
            <a:ext cx="3352800" cy="3048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Operating System</a:t>
            </a:r>
            <a:endParaRPr lang="en-US" altLang="ko-KR"/>
          </a:p>
        </p:txBody>
      </p:sp>
      <p:sp>
        <p:nvSpPr>
          <p:cNvPr id="8" name="Rectangle 24"/>
          <p:cNvSpPr>
            <a:spLocks noGrp="1" noChangeArrowheads="1"/>
          </p:cNvSpPr>
          <p:nvPr>
            <p:ph type="ftr" sz="quarter" idx="11"/>
          </p:nvPr>
        </p:nvSpPr>
        <p:spPr>
          <a:xfrm>
            <a:off x="7924800" y="6508750"/>
            <a:ext cx="3860800" cy="3048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CITS, NanKai University</a:t>
            </a:r>
            <a:endParaRPr lang="en-US" altLang="ko-KR"/>
          </a:p>
        </p:txBody>
      </p:sp>
      <p:sp>
        <p:nvSpPr>
          <p:cNvPr id="9" name="Rectangle 25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4883151" y="6508750"/>
            <a:ext cx="2844800" cy="3048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1E2F27D-8165-4537-9820-4AB3FB2D05F1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7083337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95401" y="304801"/>
            <a:ext cx="10369551" cy="89217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23"/>
          <p:cNvSpPr>
            <a:spLocks noGrp="1" noChangeArrowheads="1"/>
          </p:cNvSpPr>
          <p:nvPr>
            <p:ph type="dt" sz="half" idx="10"/>
          </p:nvPr>
        </p:nvSpPr>
        <p:spPr>
          <a:xfrm>
            <a:off x="1303867" y="6508750"/>
            <a:ext cx="3352800" cy="3048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Operating System</a:t>
            </a:r>
            <a:endParaRPr lang="en-US" altLang="ko-KR"/>
          </a:p>
        </p:txBody>
      </p:sp>
      <p:sp>
        <p:nvSpPr>
          <p:cNvPr id="4" name="Rectangle 24"/>
          <p:cNvSpPr>
            <a:spLocks noGrp="1" noChangeArrowheads="1"/>
          </p:cNvSpPr>
          <p:nvPr>
            <p:ph type="ftr" sz="quarter" idx="11"/>
          </p:nvPr>
        </p:nvSpPr>
        <p:spPr>
          <a:xfrm>
            <a:off x="7924800" y="6508750"/>
            <a:ext cx="3860800" cy="3048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CITS, NanKai University</a:t>
            </a:r>
            <a:endParaRPr lang="en-US" altLang="ko-KR"/>
          </a:p>
        </p:txBody>
      </p:sp>
      <p:sp>
        <p:nvSpPr>
          <p:cNvPr id="5" name="Rectangle 25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4883151" y="6508750"/>
            <a:ext cx="2844800" cy="3048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5AA484A-9739-4B91-960C-46244B458FD9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9076520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3"/>
          <p:cNvSpPr>
            <a:spLocks noGrp="1" noChangeArrowheads="1"/>
          </p:cNvSpPr>
          <p:nvPr>
            <p:ph type="dt" sz="half" idx="10"/>
          </p:nvPr>
        </p:nvSpPr>
        <p:spPr>
          <a:xfrm>
            <a:off x="1303867" y="6508750"/>
            <a:ext cx="3352800" cy="3048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Operating System</a:t>
            </a:r>
            <a:endParaRPr lang="en-US" altLang="ko-KR"/>
          </a:p>
        </p:txBody>
      </p:sp>
      <p:sp>
        <p:nvSpPr>
          <p:cNvPr id="3" name="Rectangle 24"/>
          <p:cNvSpPr>
            <a:spLocks noGrp="1" noChangeArrowheads="1"/>
          </p:cNvSpPr>
          <p:nvPr>
            <p:ph type="ftr" sz="quarter" idx="11"/>
          </p:nvPr>
        </p:nvSpPr>
        <p:spPr>
          <a:xfrm>
            <a:off x="7924800" y="6508750"/>
            <a:ext cx="3860800" cy="3048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CITS, NanKai University</a:t>
            </a:r>
            <a:endParaRPr lang="en-US" altLang="ko-KR"/>
          </a:p>
        </p:txBody>
      </p:sp>
      <p:sp>
        <p:nvSpPr>
          <p:cNvPr id="4" name="Rectangle 25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4883151" y="6508750"/>
            <a:ext cx="2844800" cy="3048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32D7D7-8B4F-43E6-BE19-1B8B6565FE16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6787325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23"/>
          <p:cNvSpPr>
            <a:spLocks noGrp="1" noChangeArrowheads="1"/>
          </p:cNvSpPr>
          <p:nvPr>
            <p:ph type="dt" sz="half" idx="10"/>
          </p:nvPr>
        </p:nvSpPr>
        <p:spPr>
          <a:xfrm>
            <a:off x="1303867" y="6508750"/>
            <a:ext cx="3352800" cy="3048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Operating System</a:t>
            </a:r>
            <a:endParaRPr lang="en-US" altLang="ko-KR"/>
          </a:p>
        </p:txBody>
      </p:sp>
      <p:sp>
        <p:nvSpPr>
          <p:cNvPr id="6" name="Rectangle 24"/>
          <p:cNvSpPr>
            <a:spLocks noGrp="1" noChangeArrowheads="1"/>
          </p:cNvSpPr>
          <p:nvPr>
            <p:ph type="ftr" sz="quarter" idx="11"/>
          </p:nvPr>
        </p:nvSpPr>
        <p:spPr>
          <a:xfrm>
            <a:off x="7924800" y="6508750"/>
            <a:ext cx="3860800" cy="3048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CITS, NanKai University</a:t>
            </a:r>
            <a:endParaRPr lang="en-US" altLang="ko-KR"/>
          </a:p>
        </p:txBody>
      </p:sp>
      <p:sp>
        <p:nvSpPr>
          <p:cNvPr id="7" name="Rectangle 25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4883151" y="6508750"/>
            <a:ext cx="2844800" cy="3048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4F70B60-CA1D-4F1B-82C8-AC5C2A1D7EA4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3742411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23"/>
          <p:cNvSpPr>
            <a:spLocks noGrp="1" noChangeArrowheads="1"/>
          </p:cNvSpPr>
          <p:nvPr>
            <p:ph type="dt" sz="half" idx="10"/>
          </p:nvPr>
        </p:nvSpPr>
        <p:spPr>
          <a:xfrm>
            <a:off x="1303867" y="6508750"/>
            <a:ext cx="3352800" cy="3048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Operating System</a:t>
            </a:r>
            <a:endParaRPr lang="en-US" altLang="ko-KR"/>
          </a:p>
        </p:txBody>
      </p:sp>
      <p:sp>
        <p:nvSpPr>
          <p:cNvPr id="6" name="Rectangle 24"/>
          <p:cNvSpPr>
            <a:spLocks noGrp="1" noChangeArrowheads="1"/>
          </p:cNvSpPr>
          <p:nvPr>
            <p:ph type="ftr" sz="quarter" idx="11"/>
          </p:nvPr>
        </p:nvSpPr>
        <p:spPr>
          <a:xfrm>
            <a:off x="7924800" y="6508750"/>
            <a:ext cx="3860800" cy="3048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CITS, NanKai University</a:t>
            </a:r>
            <a:endParaRPr lang="en-US" altLang="ko-KR"/>
          </a:p>
        </p:txBody>
      </p:sp>
      <p:sp>
        <p:nvSpPr>
          <p:cNvPr id="7" name="Rectangle 25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4883151" y="6508750"/>
            <a:ext cx="2844800" cy="3048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888B728-9E59-47C8-8292-B6190F89EB2B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0800657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BEEC4110-0674-257C-1C16-B9DF709C7896}"/>
              </a:ext>
            </a:extLst>
          </p:cNvPr>
          <p:cNvSpPr/>
          <p:nvPr userDrawn="1"/>
        </p:nvSpPr>
        <p:spPr>
          <a:xfrm>
            <a:off x="13017" y="6536157"/>
            <a:ext cx="12192000" cy="324646"/>
          </a:xfrm>
          <a:prstGeom prst="rect">
            <a:avLst/>
          </a:prstGeom>
          <a:solidFill>
            <a:srgbClr val="7123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80000"/>
              <a:buFont typeface="Wingdings" panose="05000000000000000000" pitchFamily="2" charset="2"/>
              <a:buChar char="•"/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80000"/>
              <a:buFont typeface="Wingdings" panose="05000000000000000000" pitchFamily="2" charset="2"/>
              <a:buChar char="•"/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80000"/>
              <a:buFont typeface="Wingdings" panose="05000000000000000000" pitchFamily="2" charset="2"/>
              <a:buChar char="•"/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80000"/>
              <a:buFont typeface="Wingdings" panose="05000000000000000000" pitchFamily="2" charset="2"/>
              <a:buChar char="•"/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80000"/>
              <a:buFont typeface="Wingdings" panose="05000000000000000000" pitchFamily="2" charset="2"/>
              <a:buChar char="•"/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rgbClr val="712355"/>
              </a:solidFill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7EFE5488-1327-9634-2B4F-D2EC75B0B6F7}"/>
              </a:ext>
            </a:extLst>
          </p:cNvPr>
          <p:cNvSpPr/>
          <p:nvPr userDrawn="1"/>
        </p:nvSpPr>
        <p:spPr>
          <a:xfrm>
            <a:off x="-13018" y="-2802"/>
            <a:ext cx="12217400" cy="688975"/>
          </a:xfrm>
          <a:prstGeom prst="rect">
            <a:avLst/>
          </a:prstGeom>
          <a:solidFill>
            <a:srgbClr val="7123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80000"/>
              <a:buFont typeface="Wingdings" panose="05000000000000000000" pitchFamily="2" charset="2"/>
              <a:buChar char="•"/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80000"/>
              <a:buFont typeface="Wingdings" panose="05000000000000000000" pitchFamily="2" charset="2"/>
              <a:buChar char="•"/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80000"/>
              <a:buFont typeface="Wingdings" panose="05000000000000000000" pitchFamily="2" charset="2"/>
              <a:buChar char="•"/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80000"/>
              <a:buFont typeface="Wingdings" panose="05000000000000000000" pitchFamily="2" charset="2"/>
              <a:buChar char="•"/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80000"/>
              <a:buFont typeface="Wingdings" panose="05000000000000000000" pitchFamily="2" charset="2"/>
              <a:buChar char="•"/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rgbClr val="712355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F63BD98-72E9-4E9A-9EB7-30181D6F4153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0416" y="15367"/>
            <a:ext cx="3238500" cy="71437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058" r:id="rId1"/>
    <p:sldLayoutId id="2147484047" r:id="rId2"/>
    <p:sldLayoutId id="2147484048" r:id="rId3"/>
    <p:sldLayoutId id="2147484049" r:id="rId4"/>
    <p:sldLayoutId id="2147484050" r:id="rId5"/>
    <p:sldLayoutId id="2147484051" r:id="rId6"/>
    <p:sldLayoutId id="2147484052" r:id="rId7"/>
    <p:sldLayoutId id="2147484053" r:id="rId8"/>
    <p:sldLayoutId id="2147484054" r:id="rId9"/>
    <p:sldLayoutId id="2147484055" r:id="rId10"/>
    <p:sldLayoutId id="2147484056" r:id="rId11"/>
    <p:sldLayoutId id="2147484057" r:id="rId12"/>
    <p:sldLayoutId id="2147484059" r:id="rId13"/>
  </p:sldLayoutIdLst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+mj-lt"/>
          <a:ea typeface="宋体" charset="0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Times New Roman" pitchFamily="18" charset="0"/>
          <a:ea typeface="宋体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Times New Roman" pitchFamily="18" charset="0"/>
          <a:ea typeface="宋体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Times New Roman" pitchFamily="18" charset="0"/>
          <a:ea typeface="宋体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Times New Roman" pitchFamily="18" charset="0"/>
          <a:ea typeface="宋体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Times New Roman" pitchFamily="18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Times New Roman" pitchFamily="18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Times New Roman" pitchFamily="18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Times New Roman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80000"/>
        <a:buFont typeface="Wingdings" panose="05000000000000000000" pitchFamily="2" charset="2"/>
        <a:buChar char="¢"/>
        <a:defRPr kumimoji="1" sz="2800">
          <a:solidFill>
            <a:schemeClr val="tx2"/>
          </a:solidFill>
          <a:latin typeface="+mn-lt"/>
          <a:ea typeface="宋体" charset="0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80000"/>
        <a:buFont typeface="Wingdings" panose="05000000000000000000" pitchFamily="2" charset="2"/>
        <a:buChar char="l"/>
        <a:defRPr kumimoji="1" sz="2400">
          <a:solidFill>
            <a:schemeClr val="tx1"/>
          </a:solidFill>
          <a:latin typeface="+mn-lt"/>
          <a:ea typeface="宋体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70000"/>
        <a:buFont typeface="Wingdings" panose="05000000000000000000" pitchFamily="2" charset="2"/>
        <a:buChar char="l"/>
        <a:defRPr kumimoji="1" sz="2400">
          <a:solidFill>
            <a:schemeClr val="tx1"/>
          </a:solidFill>
          <a:latin typeface="+mn-lt"/>
          <a:ea typeface="宋体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60000"/>
        <a:buFont typeface="Wingdings" panose="05000000000000000000" pitchFamily="2" charset="2"/>
        <a:buChar char="l"/>
        <a:defRPr kumimoji="1" sz="2000">
          <a:solidFill>
            <a:schemeClr val="tx1"/>
          </a:solidFill>
          <a:latin typeface="+mn-lt"/>
          <a:ea typeface="宋体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50000"/>
        <a:buFont typeface="Wingdings" panose="05000000000000000000" pitchFamily="2" charset="2"/>
        <a:buChar char="l"/>
        <a:defRPr kumimoji="1" sz="2000">
          <a:solidFill>
            <a:schemeClr val="tx1"/>
          </a:solidFill>
          <a:latin typeface="+mn-lt"/>
          <a:ea typeface="宋体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50000"/>
        <a:buFont typeface="Wingdings" pitchFamily="2" charset="2"/>
        <a:buChar char="l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50000"/>
        <a:buFont typeface="Wingdings" pitchFamily="2" charset="2"/>
        <a:buChar char="l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50000"/>
        <a:buFont typeface="Wingdings" pitchFamily="2" charset="2"/>
        <a:buChar char="l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50000"/>
        <a:buFont typeface="Wingdings" pitchFamily="2" charset="2"/>
        <a:buChar char="l"/>
        <a:defRPr sz="2000">
          <a:solidFill>
            <a:schemeClr val="tx1"/>
          </a:solidFill>
          <a:latin typeface="+mn-lt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013260-E2F6-48C8-BC23-506F661997E7}" type="datetimeFigureOut">
              <a:rPr lang="zh-CN" altLang="en-US" smtClean="0"/>
              <a:t>2025/12/5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68AD4E-5105-4F1B-8C66-A07DA4A3314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88446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61" r:id="rId1"/>
    <p:sldLayoutId id="2147484062" r:id="rId2"/>
    <p:sldLayoutId id="2147484063" r:id="rId3"/>
    <p:sldLayoutId id="2147484064" r:id="rId4"/>
    <p:sldLayoutId id="2147484065" r:id="rId5"/>
    <p:sldLayoutId id="2147484066" r:id="rId6"/>
    <p:sldLayoutId id="2147484067" r:id="rId7"/>
    <p:sldLayoutId id="2147484068" r:id="rId8"/>
    <p:sldLayoutId id="2147484069" r:id="rId9"/>
    <p:sldLayoutId id="2147484070" r:id="rId10"/>
    <p:sldLayoutId id="21474840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27.e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29.jpeg"/><Relationship Id="rId4" Type="http://schemas.openxmlformats.org/officeDocument/2006/relationships/image" Target="../media/image28.e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wmf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wmf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hyperlink" Target="ecc_algorithm_for_web_512b.pdf" TargetMode="External"/><Relationship Id="rId4" Type="http://schemas.openxmlformats.org/officeDocument/2006/relationships/image" Target="../media/image45.emf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49.emf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50.emf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"/>
            <a:lum/>
          </a:blip>
          <a:srcRect/>
          <a:stretch>
            <a:fillRect l="22000" t="5000" r="22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0" y="2330450"/>
            <a:ext cx="12192000" cy="1192530"/>
          </a:xfrm>
        </p:spPr>
        <p:txBody>
          <a:bodyPr>
            <a:normAutofit/>
          </a:bodyPr>
          <a:lstStyle/>
          <a:p>
            <a:pPr algn="ctr"/>
            <a:r>
              <a:rPr lang="zh-CN" altLang="en-US" b="1" dirty="0">
                <a:solidFill>
                  <a:srgbClr val="7123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操作系统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991497" y="3880332"/>
            <a:ext cx="8607212" cy="1923701"/>
          </a:xfrm>
        </p:spPr>
        <p:txBody>
          <a:bodyPr>
            <a:normAutofit/>
          </a:bodyPr>
          <a:lstStyle/>
          <a:p>
            <a:pPr algn="ctr"/>
            <a:r>
              <a:rPr lang="zh-CN" altLang="en-US" sz="2400" b="1" dirty="0">
                <a:solidFill>
                  <a:srgbClr val="71235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宫晓利、蒲凌君、张久武、李浩然    </a:t>
            </a:r>
            <a:endParaRPr lang="en-US" altLang="zh-CN" sz="2400" b="1" dirty="0">
              <a:solidFill>
                <a:srgbClr val="71235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en-US" altLang="zh-CN" sz="2400" b="1" dirty="0">
                <a:solidFill>
                  <a:srgbClr val="71235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gongxiaoli@nankai.edu.cn</a:t>
            </a:r>
            <a:r>
              <a:rPr lang="zh-CN" altLang="en-US" sz="2400" b="1" dirty="0">
                <a:solidFill>
                  <a:srgbClr val="71235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、pulingjun</a:t>
            </a:r>
            <a:r>
              <a:rPr lang="en-US" altLang="zh-CN" b="1" dirty="0">
                <a:solidFill>
                  <a:srgbClr val="71235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@nankai.edu.cn</a:t>
            </a:r>
            <a:r>
              <a:rPr lang="zh-CN" altLang="en-US" b="1" dirty="0">
                <a:solidFill>
                  <a:srgbClr val="71235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、</a:t>
            </a:r>
            <a:r>
              <a:rPr lang="en-US" altLang="zh-CN" b="1" dirty="0">
                <a:solidFill>
                  <a:srgbClr val="71235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zhangjiuwu@nankai.edu.cn wanch_lhr@nankai.edu.cn</a:t>
            </a:r>
            <a:endParaRPr lang="zh-CN" altLang="en-US" sz="2400" b="1" dirty="0">
              <a:solidFill>
                <a:srgbClr val="71235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ctr"/>
            <a:r>
              <a:rPr lang="zh-CN" altLang="en-US" sz="2400" b="1" dirty="0">
                <a:solidFill>
                  <a:srgbClr val="71235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zh-CN" altLang="en-US" b="1" dirty="0">
                <a:solidFill>
                  <a:srgbClr val="71235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南开大学 计算机学院  密码与网络空间安全学院</a:t>
            </a:r>
            <a:endParaRPr lang="en-US" altLang="zh-CN" b="1" dirty="0">
              <a:solidFill>
                <a:srgbClr val="71235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ctr"/>
            <a:endParaRPr lang="zh-CN" altLang="en-US" sz="2400" b="1" dirty="0">
              <a:solidFill>
                <a:srgbClr val="71235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7" name="圆角矩形 6"/>
          <p:cNvSpPr/>
          <p:nvPr/>
        </p:nvSpPr>
        <p:spPr>
          <a:xfrm flipV="1">
            <a:off x="2133974" y="3701853"/>
            <a:ext cx="8322258" cy="45719"/>
          </a:xfrm>
          <a:prstGeom prst="roundRect">
            <a:avLst/>
          </a:prstGeom>
          <a:solidFill>
            <a:srgbClr val="7123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398895" y="123380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189"/>
    </mc:Choice>
    <mc:Fallback xmlns="">
      <p:transition spd="slow" advTm="15189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E94B2CB-DEA7-6A93-F26B-9B9C6AA20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D132D7D7-8B4F-43E6-BE19-1B8B6565FE16}" type="slidenum">
              <a:rPr lang="en-US" altLang="ko-KR" smtClean="0"/>
              <a:pPr>
                <a:defRPr/>
              </a:pPr>
              <a:t>10</a:t>
            </a:fld>
            <a:endParaRPr lang="en-US" altLang="ko-KR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E8F1A74D-01A1-B99D-8A7A-F713E0CFFC4C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思考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3CFDB923-79D6-DE40-74B1-62A55A0CB0CA}"/>
              </a:ext>
            </a:extLst>
          </p:cNvPr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有没有轮循</a:t>
            </a:r>
            <a:r>
              <a:rPr lang="en-US" altLang="zh-CN" dirty="0"/>
              <a:t>+DMA</a:t>
            </a:r>
            <a:r>
              <a:rPr lang="zh-CN" altLang="en-US" dirty="0"/>
              <a:t>组合？</a:t>
            </a:r>
            <a:endParaRPr lang="en-US" altLang="zh-CN" dirty="0"/>
          </a:p>
          <a:p>
            <a:r>
              <a:rPr lang="zh-CN" altLang="en-US" dirty="0"/>
              <a:t>轮循好，还是中断好？</a:t>
            </a:r>
            <a:endParaRPr lang="en-US" altLang="zh-CN" dirty="0"/>
          </a:p>
          <a:p>
            <a:r>
              <a:rPr lang="zh-CN" altLang="en-US" dirty="0"/>
              <a:t>中断的代价是什么？</a:t>
            </a:r>
            <a:endParaRPr lang="en-US" altLang="zh-CN" dirty="0"/>
          </a:p>
          <a:p>
            <a:pPr lvl="1"/>
            <a:r>
              <a:rPr lang="zh-CN" altLang="en-US" dirty="0"/>
              <a:t>中断是在内核态处理的，中断响应需要内核态的切换</a:t>
            </a:r>
            <a:endParaRPr lang="en-US" altLang="zh-CN" dirty="0"/>
          </a:p>
          <a:p>
            <a:pPr lvl="1"/>
            <a:r>
              <a:rPr lang="zh-CN" altLang="en-US" dirty="0"/>
              <a:t>中断通常对应着上下文切换，会打断当前进程</a:t>
            </a:r>
            <a:endParaRPr lang="en-US" altLang="zh-CN" dirty="0"/>
          </a:p>
          <a:p>
            <a:pPr lvl="1"/>
            <a:r>
              <a:rPr lang="zh-CN" altLang="en-US" dirty="0"/>
              <a:t>中断需要控制流跳转，造成流水线和</a:t>
            </a:r>
            <a:r>
              <a:rPr lang="en-US" altLang="zh-CN" dirty="0"/>
              <a:t>cache</a:t>
            </a:r>
            <a:r>
              <a:rPr lang="zh-CN" altLang="en-US" dirty="0"/>
              <a:t>的影响</a:t>
            </a:r>
            <a:endParaRPr lang="en-US" altLang="zh-CN" dirty="0"/>
          </a:p>
          <a:p>
            <a:r>
              <a:rPr lang="zh-CN" altLang="en-US" dirty="0"/>
              <a:t>解决方案</a:t>
            </a:r>
            <a:r>
              <a:rPr lang="en-US" altLang="zh-CN" dirty="0"/>
              <a:t>1</a:t>
            </a:r>
            <a:r>
              <a:rPr lang="zh-CN" altLang="en-US" dirty="0"/>
              <a:t>：用户态中断（</a:t>
            </a:r>
            <a:r>
              <a:rPr lang="en-US" altLang="zh-CN" dirty="0"/>
              <a:t>RISCV64</a:t>
            </a:r>
            <a:r>
              <a:rPr lang="zh-CN" altLang="en-US" dirty="0"/>
              <a:t>手册）</a:t>
            </a:r>
            <a:endParaRPr lang="en-US" altLang="zh-CN" dirty="0"/>
          </a:p>
          <a:p>
            <a:r>
              <a:rPr lang="zh-CN" altLang="en-US" dirty="0"/>
              <a:t>解决方案</a:t>
            </a:r>
            <a:r>
              <a:rPr lang="en-US" altLang="zh-CN" dirty="0"/>
              <a:t>2</a:t>
            </a:r>
            <a:r>
              <a:rPr lang="zh-CN" altLang="en-US" dirty="0"/>
              <a:t>：利用轮询发现状态变化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37396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8" name="灯片编号占位符 5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97C4CEAA-EF3A-4DC4-B193-CEC9414D49C0}" type="slidenum">
              <a:rPr kumimoji="0" lang="en-US" altLang="ko-KR" sz="1200">
                <a:solidFill>
                  <a:schemeClr val="bg1"/>
                </a:solidFill>
                <a:ea typeface="굴림" charset="-127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11</a:t>
            </a:fld>
            <a:endParaRPr kumimoji="0" lang="en-US" altLang="ko-KR" sz="1200">
              <a:solidFill>
                <a:schemeClr val="bg1"/>
              </a:solidFill>
              <a:ea typeface="굴림" charset="-127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77B0158D-9619-4A10-984E-3A200AA1A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EAADC21E-2446-44A4-BFA6-FC9A04F694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0908BF8-7C0A-47F3-97E2-68075A291CA4}"/>
              </a:ext>
            </a:extLst>
          </p:cNvPr>
          <p:cNvSpPr txBox="1"/>
          <p:nvPr/>
        </p:nvSpPr>
        <p:spPr>
          <a:xfrm>
            <a:off x="1991544" y="3356992"/>
            <a:ext cx="84249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0033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操作系统如何为用户提供尽可能简化的接口，以实现对如此多种设备的控制</a:t>
            </a:r>
            <a:endParaRPr lang="zh-CN" altLang="en-US" dirty="0">
              <a:solidFill>
                <a:srgbClr val="003366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330003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6" name="灯片编号占位符 5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E4EEE5EF-240D-4983-8318-AAB5226389CD}" type="slidenum">
              <a:rPr kumimoji="0" lang="en-US" altLang="ko-KR" sz="1200">
                <a:solidFill>
                  <a:schemeClr val="bg1"/>
                </a:solidFill>
                <a:ea typeface="굴림" charset="-127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12</a:t>
            </a:fld>
            <a:endParaRPr kumimoji="0" lang="en-US" altLang="ko-KR" sz="1200">
              <a:solidFill>
                <a:schemeClr val="bg1"/>
              </a:solidFill>
              <a:ea typeface="굴림" charset="-127"/>
            </a:endParaRPr>
          </a:p>
        </p:txBody>
      </p:sp>
      <p:sp>
        <p:nvSpPr>
          <p:cNvPr id="10242" name="标题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zh-CN" sz="3600">
                <a:ea typeface="宋体" panose="02010600030101010101" pitchFamily="2" charset="-122"/>
              </a:rPr>
              <a:t>Discussion of Devices Management</a:t>
            </a:r>
            <a:endParaRPr lang="zh-CN" altLang="en-US" sz="3600">
              <a:ea typeface="宋体" panose="02010600030101010101" pitchFamily="2" charset="-122"/>
            </a:endParaRPr>
          </a:p>
        </p:txBody>
      </p:sp>
      <p:sp>
        <p:nvSpPr>
          <p:cNvPr id="10243" name="内容占位符 2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80000"/>
              </a:lnSpc>
            </a:pPr>
            <a:r>
              <a:rPr kumimoji="0" lang="en-US" altLang="zh-CN" sz="2400">
                <a:ea typeface="宋体" panose="02010600030101010101" pitchFamily="2" charset="-122"/>
              </a:rPr>
              <a:t>Complexity of Device</a:t>
            </a:r>
          </a:p>
          <a:p>
            <a:pPr lvl="1">
              <a:lnSpc>
                <a:spcPct val="80000"/>
              </a:lnSpc>
            </a:pPr>
            <a:r>
              <a:rPr kumimoji="0" lang="en-US" altLang="zh-CN" sz="2000">
                <a:ea typeface="宋体" panose="02010600030101010101" pitchFamily="2" charset="-122"/>
              </a:rPr>
              <a:t>Different devices have different working mode</a:t>
            </a:r>
          </a:p>
          <a:p>
            <a:pPr lvl="1">
              <a:lnSpc>
                <a:spcPct val="80000"/>
              </a:lnSpc>
            </a:pPr>
            <a:r>
              <a:rPr kumimoji="0" lang="en-US" altLang="zh-CN" sz="2000">
                <a:ea typeface="宋体" panose="02010600030101010101" pitchFamily="2" charset="-122"/>
              </a:rPr>
              <a:t>Different devices use different data format</a:t>
            </a:r>
          </a:p>
          <a:p>
            <a:pPr lvl="1">
              <a:lnSpc>
                <a:spcPct val="80000"/>
              </a:lnSpc>
            </a:pPr>
            <a:r>
              <a:rPr kumimoji="0" lang="en-US" altLang="zh-CN" sz="2000">
                <a:ea typeface="宋体" panose="02010600030101010101" pitchFamily="2" charset="-122"/>
              </a:rPr>
              <a:t>Different devices support different interfaces</a:t>
            </a:r>
          </a:p>
          <a:p>
            <a:pPr>
              <a:lnSpc>
                <a:spcPct val="80000"/>
              </a:lnSpc>
            </a:pPr>
            <a:r>
              <a:rPr kumimoji="0" lang="en-US" altLang="zh-CN" sz="2400">
                <a:ea typeface="宋体" panose="02010600030101010101" pitchFamily="2" charset="-122"/>
              </a:rPr>
              <a:t>Important issues about devices</a:t>
            </a:r>
          </a:p>
          <a:p>
            <a:pPr lvl="1">
              <a:lnSpc>
                <a:spcPct val="80000"/>
              </a:lnSpc>
            </a:pPr>
            <a:r>
              <a:rPr kumimoji="0" lang="en-US" altLang="zh-CN" sz="2000">
                <a:ea typeface="宋体" panose="02010600030101010101" pitchFamily="2" charset="-122"/>
              </a:rPr>
              <a:t>Speed: the bottleneck of computer</a:t>
            </a:r>
          </a:p>
          <a:p>
            <a:pPr lvl="1">
              <a:lnSpc>
                <a:spcPct val="80000"/>
              </a:lnSpc>
            </a:pPr>
            <a:r>
              <a:rPr kumimoji="0" lang="en-US" altLang="zh-CN" sz="2000">
                <a:ea typeface="宋体" panose="02010600030101010101" pitchFamily="2" charset="-122"/>
              </a:rPr>
              <a:t>HCI: operation mistake caused by user</a:t>
            </a:r>
          </a:p>
          <a:p>
            <a:pPr lvl="1">
              <a:lnSpc>
                <a:spcPct val="80000"/>
              </a:lnSpc>
            </a:pPr>
            <a:r>
              <a:rPr kumimoji="0" lang="en-US" altLang="zh-CN" sz="2000">
                <a:ea typeface="宋体" panose="02010600030101010101" pitchFamily="2" charset="-122"/>
              </a:rPr>
              <a:t>Compatibility: device-independent &amp; OS-independent</a:t>
            </a:r>
          </a:p>
          <a:p>
            <a:pPr>
              <a:lnSpc>
                <a:spcPct val="80000"/>
              </a:lnSpc>
            </a:pPr>
            <a:r>
              <a:rPr kumimoji="0" lang="en-US" altLang="zh-CN" sz="2400">
                <a:ea typeface="宋体" panose="02010600030101010101" pitchFamily="2" charset="-122"/>
              </a:rPr>
              <a:t>Key strategy of device management</a:t>
            </a:r>
          </a:p>
          <a:p>
            <a:pPr lvl="1">
              <a:lnSpc>
                <a:spcPct val="80000"/>
              </a:lnSpc>
            </a:pPr>
            <a:r>
              <a:rPr kumimoji="0" lang="en-US" altLang="zh-CN" sz="2000">
                <a:ea typeface="宋体" panose="02010600030101010101" pitchFamily="2" charset="-122"/>
              </a:rPr>
              <a:t>Efficient and reasonable: harmonize the speed difference between CPU, RAM and devices. Control and manage devices in more efficient way.</a:t>
            </a:r>
          </a:p>
          <a:p>
            <a:pPr lvl="1">
              <a:lnSpc>
                <a:spcPct val="80000"/>
              </a:lnSpc>
            </a:pPr>
            <a:r>
              <a:rPr kumimoji="0" lang="en-US" altLang="zh-CN" sz="2000">
                <a:ea typeface="宋体" panose="02010600030101010101" pitchFamily="2" charset="-122"/>
              </a:rPr>
              <a:t>Convenient: compatible, safe and stable</a:t>
            </a:r>
          </a:p>
          <a:p>
            <a:pPr lvl="1">
              <a:lnSpc>
                <a:spcPct val="80000"/>
              </a:lnSpc>
            </a:pPr>
            <a:r>
              <a:rPr kumimoji="0" lang="en-US" altLang="zh-CN" sz="2000">
                <a:solidFill>
                  <a:srgbClr val="FF0000"/>
                </a:solidFill>
                <a:ea typeface="宋体" panose="02010600030101010101" pitchFamily="2" charset="-122"/>
              </a:rPr>
              <a:t>Standardization</a:t>
            </a:r>
            <a:r>
              <a:rPr kumimoji="0" lang="en-US" altLang="zh-CN" sz="2000">
                <a:ea typeface="宋体" panose="02010600030101010101" pitchFamily="2" charset="-122"/>
              </a:rPr>
              <a:t>: the basement of IT industry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8" name="灯片编号占位符 5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97C4CEAA-EF3A-4DC4-B193-CEC9414D49C0}" type="slidenum">
              <a:rPr kumimoji="0" lang="en-US" altLang="ko-KR" sz="1200">
                <a:solidFill>
                  <a:schemeClr val="bg1"/>
                </a:solidFill>
                <a:ea typeface="굴림" charset="-127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13</a:t>
            </a:fld>
            <a:endParaRPr kumimoji="0" lang="en-US" altLang="ko-KR" sz="1200">
              <a:solidFill>
                <a:schemeClr val="bg1"/>
              </a:solidFill>
              <a:ea typeface="굴림" charset="-127"/>
            </a:endParaRPr>
          </a:p>
        </p:txBody>
      </p:sp>
      <p:sp>
        <p:nvSpPr>
          <p:cNvPr id="8194" name="标题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zh-CN" altLang="en-US" dirty="0">
                <a:ea typeface="宋体" panose="02010600030101010101" pitchFamily="2" charset="-122"/>
              </a:rPr>
              <a:t>分类和抽象：</a:t>
            </a:r>
            <a:r>
              <a:rPr lang="en-US" altLang="zh-CN" dirty="0">
                <a:ea typeface="宋体" panose="02010600030101010101" pitchFamily="2" charset="-122"/>
              </a:rPr>
              <a:t>Categories of Devices</a:t>
            </a:r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8195" name="内容占位符 2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 lnSpcReduction="10000"/>
          </a:bodyPr>
          <a:lstStyle/>
          <a:p>
            <a:pPr>
              <a:lnSpc>
                <a:spcPct val="80000"/>
              </a:lnSpc>
            </a:pPr>
            <a:r>
              <a:rPr kumimoji="0" lang="en-US" altLang="zh-CN" sz="2400">
                <a:ea typeface="宋体" panose="02010600030101010101" pitchFamily="2" charset="-122"/>
              </a:rPr>
              <a:t>Classified by Function</a:t>
            </a:r>
          </a:p>
          <a:p>
            <a:pPr lvl="1">
              <a:lnSpc>
                <a:spcPct val="80000"/>
              </a:lnSpc>
            </a:pPr>
            <a:r>
              <a:rPr kumimoji="0" lang="en-US" altLang="zh-CN" sz="2000">
                <a:ea typeface="宋体" panose="02010600030101010101" pitchFamily="2" charset="-122"/>
              </a:rPr>
              <a:t>Storage device: Temporarily or permanently</a:t>
            </a:r>
          </a:p>
          <a:p>
            <a:pPr lvl="1">
              <a:lnSpc>
                <a:spcPct val="80000"/>
              </a:lnSpc>
            </a:pPr>
            <a:r>
              <a:rPr kumimoji="0" lang="en-US" altLang="zh-CN" sz="2000">
                <a:ea typeface="宋体" panose="02010600030101010101" pitchFamily="2" charset="-122"/>
              </a:rPr>
              <a:t>I/O device: Human-Computer interactive</a:t>
            </a:r>
          </a:p>
          <a:p>
            <a:pPr lvl="1">
              <a:lnSpc>
                <a:spcPct val="80000"/>
              </a:lnSpc>
            </a:pPr>
            <a:r>
              <a:rPr kumimoji="0" lang="en-US" altLang="zh-CN" sz="2000">
                <a:ea typeface="宋体" panose="02010600030101010101" pitchFamily="2" charset="-122"/>
              </a:rPr>
              <a:t>Communication device: Data exchange and transfer</a:t>
            </a:r>
          </a:p>
          <a:p>
            <a:pPr>
              <a:lnSpc>
                <a:spcPct val="80000"/>
              </a:lnSpc>
            </a:pPr>
            <a:r>
              <a:rPr kumimoji="0" lang="en-US" altLang="zh-CN" sz="2400">
                <a:ea typeface="宋体" panose="02010600030101010101" pitchFamily="2" charset="-122"/>
              </a:rPr>
              <a:t>Classified by Data management method</a:t>
            </a:r>
          </a:p>
          <a:p>
            <a:pPr lvl="1">
              <a:lnSpc>
                <a:spcPct val="80000"/>
              </a:lnSpc>
            </a:pPr>
            <a:r>
              <a:rPr kumimoji="0" lang="en-US" altLang="zh-CN" sz="2000">
                <a:ea typeface="宋体" panose="02010600030101010101" pitchFamily="2" charset="-122"/>
              </a:rPr>
              <a:t>Block stream: using block in different size as the basic unit for data management</a:t>
            </a:r>
          </a:p>
          <a:p>
            <a:pPr lvl="1">
              <a:lnSpc>
                <a:spcPct val="80000"/>
              </a:lnSpc>
            </a:pPr>
            <a:r>
              <a:rPr kumimoji="0" lang="en-US" altLang="zh-CN" sz="2000">
                <a:ea typeface="宋体" panose="02010600030101010101" pitchFamily="2" charset="-122"/>
              </a:rPr>
              <a:t>Byte stream: using byte as the basic unit for DM</a:t>
            </a:r>
          </a:p>
          <a:p>
            <a:pPr>
              <a:lnSpc>
                <a:spcPct val="80000"/>
              </a:lnSpc>
            </a:pPr>
            <a:r>
              <a:rPr kumimoji="0" lang="en-US" altLang="zh-CN" sz="2400">
                <a:ea typeface="宋体" panose="02010600030101010101" pitchFamily="2" charset="-122"/>
              </a:rPr>
              <a:t>Classified by Device assignment</a:t>
            </a:r>
          </a:p>
          <a:p>
            <a:pPr lvl="1">
              <a:lnSpc>
                <a:spcPct val="80000"/>
              </a:lnSpc>
            </a:pPr>
            <a:r>
              <a:rPr kumimoji="0" lang="en-US" altLang="zh-CN" sz="2000">
                <a:ea typeface="宋体" panose="02010600030101010101" pitchFamily="2" charset="-122"/>
              </a:rPr>
              <a:t>Monopolization device: Low-speed I/O device </a:t>
            </a:r>
          </a:p>
          <a:p>
            <a:pPr lvl="1">
              <a:lnSpc>
                <a:spcPct val="80000"/>
              </a:lnSpc>
            </a:pPr>
            <a:r>
              <a:rPr kumimoji="0" lang="en-US" altLang="zh-CN" sz="2000">
                <a:ea typeface="宋体" panose="02010600030101010101" pitchFamily="2" charset="-122"/>
              </a:rPr>
              <a:t>Sharing device: high-speed I/O device</a:t>
            </a:r>
          </a:p>
          <a:p>
            <a:pPr lvl="1">
              <a:lnSpc>
                <a:spcPct val="80000"/>
              </a:lnSpc>
            </a:pPr>
            <a:r>
              <a:rPr kumimoji="0" lang="en-US" altLang="zh-CN" sz="2000">
                <a:ea typeface="宋体" panose="02010600030101010101" pitchFamily="2" charset="-122"/>
              </a:rPr>
              <a:t>Virtual device: simulating hardware by software</a:t>
            </a:r>
          </a:p>
          <a:p>
            <a:pPr>
              <a:lnSpc>
                <a:spcPct val="80000"/>
              </a:lnSpc>
            </a:pPr>
            <a:r>
              <a:rPr kumimoji="0" lang="en-US" altLang="zh-CN" sz="2400">
                <a:ea typeface="宋体" panose="02010600030101010101" pitchFamily="2" charset="-122"/>
              </a:rPr>
              <a:t>Classified by working mode</a:t>
            </a:r>
          </a:p>
          <a:p>
            <a:pPr lvl="1">
              <a:lnSpc>
                <a:spcPct val="80000"/>
              </a:lnSpc>
            </a:pPr>
            <a:r>
              <a:rPr kumimoji="0" lang="en-US" altLang="zh-CN" sz="2000">
                <a:ea typeface="宋体" panose="02010600030101010101" pitchFamily="2" charset="-122"/>
              </a:rPr>
              <a:t>Logical device: data structure maintained by OS</a:t>
            </a:r>
          </a:p>
          <a:p>
            <a:pPr lvl="1">
              <a:lnSpc>
                <a:spcPct val="80000"/>
              </a:lnSpc>
            </a:pPr>
            <a:r>
              <a:rPr kumimoji="0" lang="en-US" altLang="zh-CN" sz="2000">
                <a:ea typeface="宋体" panose="02010600030101010101" pitchFamily="2" charset="-122"/>
              </a:rPr>
              <a:t>Physical device: different kinds of hardware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A0AEABD7-52A8-44F6-9B05-734EF5F3E2F6}" type="slidenum">
              <a:rPr lang="en-US" altLang="ko-KR" smtClean="0"/>
              <a:pPr>
                <a:defRPr/>
              </a:pPr>
              <a:t>14</a:t>
            </a:fld>
            <a:endParaRPr lang="en-US" altLang="ko-KR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设备管理的重要思路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95399" y="1569766"/>
            <a:ext cx="10801200" cy="466754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r>
              <a:rPr lang="zh-CN" altLang="en-US" sz="2400" dirty="0"/>
              <a:t>标准化</a:t>
            </a:r>
            <a:endParaRPr lang="en-US" altLang="zh-CN" sz="2400" dirty="0"/>
          </a:p>
          <a:p>
            <a:pPr lvl="1"/>
            <a:r>
              <a:rPr lang="zh-CN" altLang="en-US" sz="2000" dirty="0"/>
              <a:t>为了减少应用软件开发人员的工作，上层应尽少感知硬件的差异，例如，所有控制光标的设备，传给上层的数据都一样</a:t>
            </a:r>
            <a:endParaRPr lang="en-US" altLang="zh-CN" sz="2000" dirty="0"/>
          </a:p>
          <a:p>
            <a:pPr lvl="1"/>
            <a:r>
              <a:rPr lang="zh-CN" altLang="en-US" sz="2000" dirty="0"/>
              <a:t>为了减少操作系统开发人员的工作，</a:t>
            </a:r>
            <a:r>
              <a:rPr lang="en-US" altLang="zh-CN" sz="2000" dirty="0"/>
              <a:t>OS</a:t>
            </a:r>
            <a:r>
              <a:rPr lang="zh-CN" altLang="en-US" sz="2000" dirty="0"/>
              <a:t>应尽量减少为不同硬件做出的修改，例如，所有的鼠标的控制逻辑都一样</a:t>
            </a:r>
            <a:endParaRPr lang="en-US" altLang="zh-CN" sz="2000" dirty="0"/>
          </a:p>
          <a:p>
            <a:r>
              <a:rPr lang="zh-CN" altLang="en-US" sz="2400" dirty="0"/>
              <a:t>性能优化</a:t>
            </a:r>
            <a:endParaRPr lang="en-US" altLang="zh-CN" sz="2400" dirty="0"/>
          </a:p>
          <a:p>
            <a:pPr lvl="1"/>
            <a:r>
              <a:rPr lang="zh-CN" altLang="en-US" sz="2000" dirty="0"/>
              <a:t>尽可能发挥硬件原有的特性，不要因为</a:t>
            </a:r>
            <a:r>
              <a:rPr lang="en-US" altLang="zh-CN" sz="2000" dirty="0"/>
              <a:t>OS</a:t>
            </a:r>
            <a:r>
              <a:rPr lang="zh-CN" altLang="en-US" sz="2000" dirty="0"/>
              <a:t>的管理浪费硬件资源或者性能</a:t>
            </a:r>
            <a:endParaRPr lang="en-US" altLang="zh-CN" sz="2000" dirty="0"/>
          </a:p>
          <a:p>
            <a:r>
              <a:rPr lang="zh-CN" altLang="en-US" sz="2400" dirty="0"/>
              <a:t>分类处理</a:t>
            </a:r>
            <a:endParaRPr lang="en-US" altLang="zh-CN" sz="2400" dirty="0"/>
          </a:p>
          <a:p>
            <a:pPr lvl="1"/>
            <a:r>
              <a:rPr lang="zh-CN" altLang="en-US" sz="2000" dirty="0"/>
              <a:t>设备的类型过于多样和复杂 ，不可能所有的设备都归类到同一标准上</a:t>
            </a:r>
            <a:endParaRPr lang="en-US" altLang="zh-CN" sz="2000" dirty="0"/>
          </a:p>
          <a:p>
            <a:r>
              <a:rPr lang="zh-CN" altLang="en-US" sz="2400" dirty="0"/>
              <a:t>灵活性</a:t>
            </a:r>
            <a:endParaRPr lang="en-US" altLang="zh-CN" sz="2400" dirty="0"/>
          </a:p>
          <a:p>
            <a:pPr lvl="1"/>
            <a:r>
              <a:rPr lang="zh-CN" altLang="en-US" sz="2000" dirty="0"/>
              <a:t>能够支持某类设备的新款式，例如，鼠标增加了新按键、键盘加了控制灯</a:t>
            </a:r>
            <a:endParaRPr lang="en-US" altLang="zh-CN" sz="2000" dirty="0"/>
          </a:p>
          <a:p>
            <a:pPr lvl="1"/>
            <a:r>
              <a:rPr lang="zh-CN" altLang="en-US" sz="2000" dirty="0"/>
              <a:t>能够支持新类型的设备，例如，条码枪</a:t>
            </a:r>
            <a:endParaRPr lang="en-US" altLang="zh-CN" sz="2000" dirty="0"/>
          </a:p>
          <a:p>
            <a:r>
              <a:rPr lang="zh-CN" altLang="en-US" sz="2400" dirty="0"/>
              <a:t>安全性</a:t>
            </a:r>
            <a:endParaRPr lang="en-US" altLang="zh-CN" sz="2400" dirty="0"/>
          </a:p>
          <a:p>
            <a:pPr lvl="1"/>
            <a:r>
              <a:rPr lang="zh-CN" altLang="en-US" sz="2000" dirty="0"/>
              <a:t>权限管理、设备数据管理等</a:t>
            </a:r>
          </a:p>
        </p:txBody>
      </p:sp>
    </p:spTree>
    <p:extLst>
      <p:ext uri="{BB962C8B-B14F-4D97-AF65-F5344CB8AC3E}">
        <p14:creationId xmlns:p14="http://schemas.microsoft.com/office/powerpoint/2010/main" val="18997728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5" name="灯片编号占位符 5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08E7C70C-7E39-48E5-9B30-60BA7EEF2A75}" type="slidenum">
              <a:rPr kumimoji="0" lang="en-US" altLang="ko-KR" sz="1200">
                <a:solidFill>
                  <a:schemeClr val="bg1"/>
                </a:solidFill>
                <a:ea typeface="굴림" charset="-127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15</a:t>
            </a:fld>
            <a:endParaRPr kumimoji="0" lang="en-US" altLang="ko-KR" sz="1200" dirty="0">
              <a:solidFill>
                <a:schemeClr val="bg1"/>
              </a:solidFill>
              <a:ea typeface="굴림" charset="-127"/>
            </a:endParaRPr>
          </a:p>
        </p:txBody>
      </p:sp>
      <p:sp>
        <p:nvSpPr>
          <p:cNvPr id="46082" name="标题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zh-CN" sz="3600" dirty="0">
                <a:ea typeface="宋体" panose="02010600030101010101" pitchFamily="2" charset="-122"/>
              </a:rPr>
              <a:t>Levels of I/O software</a:t>
            </a:r>
            <a:r>
              <a:rPr lang="zh-CN" altLang="en-US" sz="3600" dirty="0">
                <a:ea typeface="宋体" panose="02010600030101010101" pitchFamily="2" charset="-122"/>
              </a:rPr>
              <a:t>：分层以屏蔽底层细节</a:t>
            </a:r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6CA27763-2966-C261-E5AE-3EE7659B9B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99" y="1569767"/>
            <a:ext cx="9618391" cy="727482"/>
          </a:xfrm>
        </p:spPr>
        <p:txBody>
          <a:bodyPr/>
          <a:lstStyle/>
          <a:p>
            <a:r>
              <a:rPr lang="zh-CN" altLang="en-US" dirty="0"/>
              <a:t>如何让应用不必在意硬件的细微差异</a:t>
            </a:r>
          </a:p>
        </p:txBody>
      </p:sp>
      <p:sp>
        <p:nvSpPr>
          <p:cNvPr id="8" name="AutoShape 8"/>
          <p:cNvSpPr>
            <a:spLocks noChangeArrowheads="1"/>
          </p:cNvSpPr>
          <p:nvPr/>
        </p:nvSpPr>
        <p:spPr bwMode="auto">
          <a:xfrm>
            <a:off x="6929239" y="5239178"/>
            <a:ext cx="2089150" cy="431800"/>
          </a:xfrm>
          <a:prstGeom prst="flowChartPredefinedProcess">
            <a:avLst/>
          </a:prstGeom>
          <a:solidFill>
            <a:srgbClr val="00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80000"/>
              </a:lnSpc>
              <a:buClrTx/>
              <a:buFont typeface="Wingdings" panose="05000000000000000000" pitchFamily="2" charset="2"/>
              <a:buNone/>
            </a:pPr>
            <a:r>
              <a:rPr kumimoji="0" lang="en-US" altLang="zh-CN" sz="1800" b="1">
                <a:solidFill>
                  <a:srgbClr val="9C4E00"/>
                </a:solidFill>
              </a:rPr>
              <a:t>interrupt</a:t>
            </a:r>
            <a:endParaRPr kumimoji="0" lang="zh-CN" altLang="en-US" sz="1800" b="1">
              <a:solidFill>
                <a:srgbClr val="9C4E00"/>
              </a:solidFill>
            </a:endParaRPr>
          </a:p>
        </p:txBody>
      </p:sp>
      <p:sp>
        <p:nvSpPr>
          <p:cNvPr id="9" name="Rectangle 11"/>
          <p:cNvSpPr>
            <a:spLocks noChangeArrowheads="1"/>
          </p:cNvSpPr>
          <p:nvPr/>
        </p:nvSpPr>
        <p:spPr bwMode="auto">
          <a:xfrm>
            <a:off x="8297665" y="6031340"/>
            <a:ext cx="2016125" cy="431800"/>
          </a:xfrm>
          <a:prstGeom prst="rect">
            <a:avLst/>
          </a:prstGeom>
          <a:solidFill>
            <a:srgbClr val="FFFF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80000"/>
              </a:lnSpc>
              <a:buClrTx/>
              <a:buFont typeface="Wingdings" panose="05000000000000000000" pitchFamily="2" charset="2"/>
              <a:buNone/>
            </a:pPr>
            <a:r>
              <a:rPr kumimoji="0" lang="en-US" altLang="zh-CN" sz="1800">
                <a:solidFill>
                  <a:srgbClr val="FF0000"/>
                </a:solidFill>
              </a:rPr>
              <a:t>Hardware</a:t>
            </a:r>
            <a:endParaRPr kumimoji="0" lang="zh-CN" altLang="en-US" sz="1800">
              <a:solidFill>
                <a:srgbClr val="FF0000"/>
              </a:solidFill>
            </a:endParaRPr>
          </a:p>
        </p:txBody>
      </p:sp>
      <p:sp>
        <p:nvSpPr>
          <p:cNvPr id="10" name="AutoShape 16"/>
          <p:cNvSpPr>
            <a:spLocks noChangeArrowheads="1"/>
          </p:cNvSpPr>
          <p:nvPr/>
        </p:nvSpPr>
        <p:spPr bwMode="auto">
          <a:xfrm>
            <a:off x="5273477" y="4447015"/>
            <a:ext cx="2089150" cy="431800"/>
          </a:xfrm>
          <a:prstGeom prst="flowChartPredefinedProcess">
            <a:avLst/>
          </a:prstGeom>
          <a:solidFill>
            <a:srgbClr val="00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80000"/>
              </a:lnSpc>
              <a:buClrTx/>
              <a:buFont typeface="Wingdings" panose="05000000000000000000" pitchFamily="2" charset="2"/>
              <a:buNone/>
            </a:pPr>
            <a:r>
              <a:rPr kumimoji="0" lang="en-US" altLang="zh-CN" sz="1800" b="1">
                <a:solidFill>
                  <a:srgbClr val="9C4E00"/>
                </a:solidFill>
              </a:rPr>
              <a:t>driver</a:t>
            </a:r>
            <a:endParaRPr kumimoji="0" lang="zh-CN" altLang="en-US" sz="1800" b="1">
              <a:solidFill>
                <a:srgbClr val="9C4E00"/>
              </a:solidFill>
            </a:endParaRPr>
          </a:p>
        </p:txBody>
      </p:sp>
      <p:sp>
        <p:nvSpPr>
          <p:cNvPr id="11" name="AutoShape 17"/>
          <p:cNvSpPr>
            <a:spLocks noChangeArrowheads="1"/>
          </p:cNvSpPr>
          <p:nvPr/>
        </p:nvSpPr>
        <p:spPr bwMode="auto">
          <a:xfrm>
            <a:off x="1563490" y="2862690"/>
            <a:ext cx="2341563" cy="431800"/>
          </a:xfrm>
          <a:prstGeom prst="flowChartPredefinedProcess">
            <a:avLst/>
          </a:prstGeom>
          <a:solidFill>
            <a:srgbClr val="00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80000"/>
              </a:lnSpc>
              <a:buClrTx/>
              <a:buFont typeface="Wingdings" panose="05000000000000000000" pitchFamily="2" charset="2"/>
              <a:buNone/>
            </a:pPr>
            <a:r>
              <a:rPr kumimoji="0" lang="en-US" altLang="zh-CN" sz="1800" b="1">
                <a:solidFill>
                  <a:srgbClr val="9C4E00"/>
                </a:solidFill>
              </a:rPr>
              <a:t>User process </a:t>
            </a:r>
            <a:endParaRPr kumimoji="0" lang="zh-CN" altLang="en-US" sz="1800" b="1">
              <a:solidFill>
                <a:srgbClr val="9C4E00"/>
              </a:solidFill>
            </a:endParaRPr>
          </a:p>
        </p:txBody>
      </p:sp>
      <p:sp>
        <p:nvSpPr>
          <p:cNvPr id="12" name="AutoShape 18"/>
          <p:cNvSpPr>
            <a:spLocks noChangeArrowheads="1"/>
          </p:cNvSpPr>
          <p:nvPr/>
        </p:nvSpPr>
        <p:spPr bwMode="auto">
          <a:xfrm>
            <a:off x="3617715" y="3583415"/>
            <a:ext cx="2087563" cy="630238"/>
          </a:xfrm>
          <a:prstGeom prst="flowChartPredefinedProcess">
            <a:avLst/>
          </a:prstGeom>
          <a:solidFill>
            <a:srgbClr val="00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80000"/>
              </a:lnSpc>
              <a:buClrTx/>
              <a:buFont typeface="Wingdings" panose="05000000000000000000" pitchFamily="2" charset="2"/>
              <a:buNone/>
            </a:pPr>
            <a:r>
              <a:rPr kumimoji="0" lang="en-US" altLang="zh-CN" sz="1800" b="1">
                <a:solidFill>
                  <a:srgbClr val="9C4E00"/>
                </a:solidFill>
              </a:rPr>
              <a:t>Device </a:t>
            </a:r>
          </a:p>
          <a:p>
            <a:pPr algn="ctr">
              <a:lnSpc>
                <a:spcPct val="80000"/>
              </a:lnSpc>
              <a:buClrTx/>
              <a:buFont typeface="Wingdings" panose="05000000000000000000" pitchFamily="2" charset="2"/>
              <a:buNone/>
            </a:pPr>
            <a:r>
              <a:rPr kumimoji="0" lang="en-US" altLang="zh-CN" sz="1800" b="1">
                <a:solidFill>
                  <a:srgbClr val="9C4E00"/>
                </a:solidFill>
              </a:rPr>
              <a:t>independence</a:t>
            </a:r>
            <a:endParaRPr kumimoji="0" lang="zh-CN" altLang="en-US" sz="1800" b="1">
              <a:solidFill>
                <a:srgbClr val="9C4E00"/>
              </a:solidFill>
            </a:endParaRPr>
          </a:p>
        </p:txBody>
      </p:sp>
      <p:cxnSp>
        <p:nvCxnSpPr>
          <p:cNvPr id="13" name="AutoShape 19"/>
          <p:cNvCxnSpPr>
            <a:cxnSpLocks noChangeShapeType="1"/>
            <a:stCxn id="11" idx="2"/>
            <a:endCxn id="12" idx="1"/>
          </p:cNvCxnSpPr>
          <p:nvPr/>
        </p:nvCxnSpPr>
        <p:spPr bwMode="auto">
          <a:xfrm rot="16200000" flipH="1">
            <a:off x="2873971" y="3153997"/>
            <a:ext cx="603250" cy="884237"/>
          </a:xfrm>
          <a:prstGeom prst="bentConnector2">
            <a:avLst/>
          </a:prstGeom>
          <a:noFill/>
          <a:ln w="19050">
            <a:solidFill>
              <a:srgbClr val="FF000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" name="AutoShape 20"/>
          <p:cNvCxnSpPr>
            <a:cxnSpLocks noChangeShapeType="1"/>
            <a:stCxn id="12" idx="2"/>
            <a:endCxn id="10" idx="1"/>
          </p:cNvCxnSpPr>
          <p:nvPr/>
        </p:nvCxnSpPr>
        <p:spPr bwMode="auto">
          <a:xfrm rot="16200000" flipH="1">
            <a:off x="4742459" y="4131897"/>
            <a:ext cx="449262" cy="612775"/>
          </a:xfrm>
          <a:prstGeom prst="bentConnector2">
            <a:avLst/>
          </a:prstGeom>
          <a:noFill/>
          <a:ln w="19050">
            <a:solidFill>
              <a:srgbClr val="FF000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" name="AutoShape 21"/>
          <p:cNvCxnSpPr>
            <a:cxnSpLocks noChangeShapeType="1"/>
            <a:stCxn id="10" idx="2"/>
            <a:endCxn id="8" idx="1"/>
          </p:cNvCxnSpPr>
          <p:nvPr/>
        </p:nvCxnSpPr>
        <p:spPr bwMode="auto">
          <a:xfrm rot="16200000" flipH="1">
            <a:off x="6335515" y="4861354"/>
            <a:ext cx="576263" cy="611187"/>
          </a:xfrm>
          <a:prstGeom prst="bentConnector2">
            <a:avLst/>
          </a:prstGeom>
          <a:noFill/>
          <a:ln w="19050">
            <a:solidFill>
              <a:srgbClr val="FF000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" name="AutoShape 22"/>
          <p:cNvCxnSpPr>
            <a:cxnSpLocks noChangeShapeType="1"/>
            <a:stCxn id="8" idx="2"/>
            <a:endCxn id="9" idx="1"/>
          </p:cNvCxnSpPr>
          <p:nvPr/>
        </p:nvCxnSpPr>
        <p:spPr bwMode="auto">
          <a:xfrm rot="16200000" flipH="1">
            <a:off x="7847608" y="5797184"/>
            <a:ext cx="576262" cy="323850"/>
          </a:xfrm>
          <a:prstGeom prst="bentConnector2">
            <a:avLst/>
          </a:prstGeom>
          <a:noFill/>
          <a:ln w="19050">
            <a:solidFill>
              <a:srgbClr val="FF000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" name="AutoShape 23"/>
          <p:cNvCxnSpPr>
            <a:cxnSpLocks noChangeShapeType="1"/>
            <a:stCxn id="9" idx="0"/>
            <a:endCxn id="8" idx="3"/>
          </p:cNvCxnSpPr>
          <p:nvPr/>
        </p:nvCxnSpPr>
        <p:spPr bwMode="auto">
          <a:xfrm rot="5400000" flipH="1">
            <a:off x="8873927" y="5599540"/>
            <a:ext cx="576262" cy="287338"/>
          </a:xfrm>
          <a:prstGeom prst="bentConnector2">
            <a:avLst/>
          </a:prstGeom>
          <a:noFill/>
          <a:ln w="19050">
            <a:solidFill>
              <a:srgbClr val="9933FF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" name="AutoShape 24"/>
          <p:cNvCxnSpPr>
            <a:cxnSpLocks noChangeShapeType="1"/>
            <a:stCxn id="8" idx="0"/>
            <a:endCxn id="10" idx="3"/>
          </p:cNvCxnSpPr>
          <p:nvPr/>
        </p:nvCxnSpPr>
        <p:spPr bwMode="auto">
          <a:xfrm rot="5400000" flipH="1">
            <a:off x="7380090" y="4645454"/>
            <a:ext cx="576263" cy="611187"/>
          </a:xfrm>
          <a:prstGeom prst="bentConnector2">
            <a:avLst/>
          </a:prstGeom>
          <a:noFill/>
          <a:ln w="19050">
            <a:solidFill>
              <a:srgbClr val="9933FF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" name="AutoShape 25"/>
          <p:cNvCxnSpPr>
            <a:cxnSpLocks noChangeShapeType="1"/>
            <a:stCxn id="10" idx="0"/>
            <a:endCxn id="12" idx="3"/>
          </p:cNvCxnSpPr>
          <p:nvPr/>
        </p:nvCxnSpPr>
        <p:spPr bwMode="auto">
          <a:xfrm rot="16200000" flipV="1">
            <a:off x="5737028" y="3865991"/>
            <a:ext cx="549275" cy="612775"/>
          </a:xfrm>
          <a:prstGeom prst="bentConnector2">
            <a:avLst/>
          </a:prstGeom>
          <a:noFill/>
          <a:ln w="19050">
            <a:solidFill>
              <a:srgbClr val="9933FF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" name="AutoShape 26"/>
          <p:cNvCxnSpPr>
            <a:cxnSpLocks noChangeShapeType="1"/>
            <a:stCxn id="12" idx="0"/>
            <a:endCxn id="11" idx="3"/>
          </p:cNvCxnSpPr>
          <p:nvPr/>
        </p:nvCxnSpPr>
        <p:spPr bwMode="auto">
          <a:xfrm rot="16200000" flipV="1">
            <a:off x="4031259" y="2952385"/>
            <a:ext cx="504825" cy="757237"/>
          </a:xfrm>
          <a:prstGeom prst="bentConnector2">
            <a:avLst/>
          </a:prstGeom>
          <a:noFill/>
          <a:ln w="19050">
            <a:solidFill>
              <a:srgbClr val="9933FF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1" name="Text Box 27"/>
          <p:cNvSpPr txBox="1">
            <a:spLocks noChangeArrowheads="1"/>
          </p:cNvSpPr>
          <p:nvPr/>
        </p:nvSpPr>
        <p:spPr bwMode="auto">
          <a:xfrm>
            <a:off x="2063552" y="2070529"/>
            <a:ext cx="1243012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80000"/>
              </a:lnSpc>
              <a:buClrTx/>
              <a:buFont typeface="Wingdings" panose="05000000000000000000" pitchFamily="2" charset="2"/>
              <a:buNone/>
            </a:pPr>
            <a:r>
              <a:rPr kumimoji="0" lang="en-US" altLang="zh-CN" sz="1800" b="1">
                <a:solidFill>
                  <a:schemeClr val="tx1"/>
                </a:solidFill>
              </a:rPr>
              <a:t>Request</a:t>
            </a:r>
            <a:endParaRPr kumimoji="0" lang="zh-CN" altLang="en-US" sz="1800" b="1">
              <a:solidFill>
                <a:schemeClr val="tx1"/>
              </a:solidFill>
            </a:endParaRPr>
          </a:p>
        </p:txBody>
      </p:sp>
      <p:sp>
        <p:nvSpPr>
          <p:cNvPr id="22" name="Text Box 28"/>
          <p:cNvSpPr txBox="1">
            <a:spLocks noChangeArrowheads="1"/>
          </p:cNvSpPr>
          <p:nvPr/>
        </p:nvSpPr>
        <p:spPr bwMode="auto">
          <a:xfrm>
            <a:off x="3349428" y="2070529"/>
            <a:ext cx="1303337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80000"/>
              </a:lnSpc>
              <a:buClrTx/>
              <a:buFont typeface="Wingdings" panose="05000000000000000000" pitchFamily="2" charset="2"/>
              <a:buNone/>
            </a:pPr>
            <a:r>
              <a:rPr kumimoji="0" lang="en-US" altLang="zh-CN" sz="1800" b="1">
                <a:solidFill>
                  <a:schemeClr val="tx1"/>
                </a:solidFill>
              </a:rPr>
              <a:t>Respond</a:t>
            </a:r>
            <a:endParaRPr kumimoji="0" lang="zh-CN" altLang="en-US" sz="1800" b="1">
              <a:solidFill>
                <a:schemeClr val="tx1"/>
              </a:solidFill>
            </a:endParaRPr>
          </a:p>
        </p:txBody>
      </p:sp>
      <p:sp>
        <p:nvSpPr>
          <p:cNvPr id="23" name="Line 30"/>
          <p:cNvSpPr>
            <a:spLocks noChangeShapeType="1"/>
          </p:cNvSpPr>
          <p:nvPr/>
        </p:nvSpPr>
        <p:spPr bwMode="auto">
          <a:xfrm>
            <a:off x="2177852" y="2430890"/>
            <a:ext cx="0" cy="4318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4" name="Line 31"/>
          <p:cNvSpPr>
            <a:spLocks noChangeShapeType="1"/>
          </p:cNvSpPr>
          <p:nvPr/>
        </p:nvSpPr>
        <p:spPr bwMode="auto">
          <a:xfrm flipV="1">
            <a:off x="3546277" y="2359453"/>
            <a:ext cx="0" cy="431800"/>
          </a:xfrm>
          <a:prstGeom prst="line">
            <a:avLst/>
          </a:prstGeom>
          <a:noFill/>
          <a:ln w="19050">
            <a:solidFill>
              <a:srgbClr val="9933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5" name="AutoShape 32"/>
          <p:cNvSpPr>
            <a:spLocks noChangeArrowheads="1"/>
          </p:cNvSpPr>
          <p:nvPr/>
        </p:nvSpPr>
        <p:spPr bwMode="auto">
          <a:xfrm>
            <a:off x="1528564" y="3799316"/>
            <a:ext cx="1606550" cy="1414463"/>
          </a:xfrm>
          <a:prstGeom prst="wedgeRectCallout">
            <a:avLst>
              <a:gd name="adj1" fmla="val 30569"/>
              <a:gd name="adj2" fmla="val -69778"/>
            </a:avLst>
          </a:prstGeom>
          <a:solidFill>
            <a:schemeClr val="bg1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80000"/>
              </a:lnSpc>
              <a:buClrTx/>
              <a:buFont typeface="Wingdings" panose="05000000000000000000" pitchFamily="2" charset="2"/>
              <a:buNone/>
            </a:pPr>
            <a:r>
              <a:rPr kumimoji="0" lang="en-US" altLang="zh-CN" sz="1600" b="1">
                <a:solidFill>
                  <a:schemeClr val="tx1"/>
                </a:solidFill>
              </a:rPr>
              <a:t>System call libraries, daemon process such as spooling</a:t>
            </a:r>
            <a:endParaRPr kumimoji="0" lang="zh-CN" altLang="en-US" sz="1600" b="1">
              <a:solidFill>
                <a:schemeClr val="tx1"/>
              </a:solidFill>
            </a:endParaRPr>
          </a:p>
        </p:txBody>
      </p:sp>
      <p:sp>
        <p:nvSpPr>
          <p:cNvPr id="26" name="AutoShape 33"/>
          <p:cNvSpPr>
            <a:spLocks noChangeArrowheads="1"/>
          </p:cNvSpPr>
          <p:nvPr/>
        </p:nvSpPr>
        <p:spPr bwMode="auto">
          <a:xfrm>
            <a:off x="5417939" y="2427716"/>
            <a:ext cx="2217738" cy="1082675"/>
          </a:xfrm>
          <a:prstGeom prst="wedgeEllipseCallout">
            <a:avLst>
              <a:gd name="adj1" fmla="val -54250"/>
              <a:gd name="adj2" fmla="val 53806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80000"/>
              </a:lnSpc>
              <a:buClrTx/>
              <a:buFont typeface="Wingdings" panose="05000000000000000000" pitchFamily="2" charset="2"/>
              <a:buNone/>
            </a:pPr>
            <a:r>
              <a:rPr kumimoji="0" lang="en-US" altLang="zh-CN" sz="1600" b="1">
                <a:solidFill>
                  <a:schemeClr val="tx1"/>
                </a:solidFill>
              </a:rPr>
              <a:t>Naming, protection, sharing</a:t>
            </a:r>
            <a:endParaRPr kumimoji="0" lang="zh-CN" altLang="en-US" sz="1600" b="1">
              <a:solidFill>
                <a:schemeClr val="tx1"/>
              </a:solidFill>
            </a:endParaRPr>
          </a:p>
        </p:txBody>
      </p:sp>
      <p:sp>
        <p:nvSpPr>
          <p:cNvPr id="27" name="AutoShape 34"/>
          <p:cNvSpPr>
            <a:spLocks noChangeArrowheads="1"/>
          </p:cNvSpPr>
          <p:nvPr/>
        </p:nvSpPr>
        <p:spPr bwMode="auto">
          <a:xfrm>
            <a:off x="2920802" y="4976961"/>
            <a:ext cx="2786062" cy="1476375"/>
          </a:xfrm>
          <a:prstGeom prst="cloudCallout">
            <a:avLst>
              <a:gd name="adj1" fmla="val 80060"/>
              <a:gd name="adj2" fmla="val -63218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80000"/>
              </a:lnSpc>
              <a:buClrTx/>
              <a:buFont typeface="Wingdings" panose="05000000000000000000" pitchFamily="2" charset="2"/>
              <a:buNone/>
            </a:pPr>
            <a:r>
              <a:rPr kumimoji="0" lang="en-US" altLang="zh-CN" sz="1600" b="1">
                <a:solidFill>
                  <a:schemeClr val="tx1"/>
                </a:solidFill>
              </a:rPr>
              <a:t>Error handling, registers setting</a:t>
            </a:r>
            <a:endParaRPr kumimoji="0" lang="zh-CN" altLang="en-US" sz="1600" b="1">
              <a:solidFill>
                <a:schemeClr val="tx1"/>
              </a:solidFill>
            </a:endParaRPr>
          </a:p>
        </p:txBody>
      </p:sp>
      <p:sp>
        <p:nvSpPr>
          <p:cNvPr id="28" name="AutoShape 35"/>
          <p:cNvSpPr>
            <a:spLocks/>
          </p:cNvSpPr>
          <p:nvPr/>
        </p:nvSpPr>
        <p:spPr bwMode="auto">
          <a:xfrm>
            <a:off x="8878689" y="4045378"/>
            <a:ext cx="1257300" cy="609600"/>
          </a:xfrm>
          <a:prstGeom prst="accentCallout2">
            <a:avLst>
              <a:gd name="adj1" fmla="val 18750"/>
              <a:gd name="adj2" fmla="val -8333"/>
              <a:gd name="adj3" fmla="val 18750"/>
              <a:gd name="adj4" fmla="val -43056"/>
              <a:gd name="adj5" fmla="val 184116"/>
              <a:gd name="adj6" fmla="val -79167"/>
            </a:avLst>
          </a:prstGeom>
          <a:noFill/>
          <a:ln w="9525">
            <a:solidFill>
              <a:srgbClr val="000000"/>
            </a:solidFill>
            <a:miter lim="800000"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80000"/>
              </a:lnSpc>
              <a:buClrTx/>
              <a:buFont typeface="Wingdings" panose="05000000000000000000" pitchFamily="2" charset="2"/>
              <a:buNone/>
            </a:pPr>
            <a:r>
              <a:rPr kumimoji="0" lang="en-US" altLang="zh-CN" sz="1600" b="1">
                <a:solidFill>
                  <a:schemeClr val="tx1"/>
                </a:solidFill>
              </a:rPr>
              <a:t>Handle I/O interrupt</a:t>
            </a:r>
            <a:endParaRPr kumimoji="0" lang="zh-CN" altLang="en-US" sz="1600" b="1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0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4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38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42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46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50" presetID="8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5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54" presetID="8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5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58" presetID="8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6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62" presetID="8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6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18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6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71" presetID="18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7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75" presetID="18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7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79" presetID="18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8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83" presetID="18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8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87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8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21" grpId="0"/>
      <p:bldP spid="22" grpId="0"/>
      <p:bldP spid="25" grpId="0" animBg="1"/>
      <p:bldP spid="26" grpId="0" animBg="1"/>
      <p:bldP spid="27" grpId="0" animBg="1"/>
      <p:bldP spid="2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E376A5-D326-730E-E821-320086558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示例：触摸屏的中断、寄存器和数据</a:t>
            </a:r>
          </a:p>
        </p:txBody>
      </p:sp>
      <p:sp>
        <p:nvSpPr>
          <p:cNvPr id="4" name="灯片编号占位符 5">
            <a:extLst>
              <a:ext uri="{FF2B5EF4-FFF2-40B4-BE49-F238E27FC236}">
                <a16:creationId xmlns:a16="http://schemas.microsoft.com/office/drawing/2014/main" id="{69455843-B055-87CD-AB11-C6B98BA4A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25344"/>
            <a:ext cx="2743200" cy="32657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08E7C70C-7E39-48E5-9B30-60BA7EEF2A75}" type="slidenum">
              <a:rPr kumimoji="0" lang="en-US" altLang="ko-KR" sz="1200">
                <a:solidFill>
                  <a:schemeClr val="bg1"/>
                </a:solidFill>
                <a:ea typeface="굴림" charset="-127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16</a:t>
            </a:fld>
            <a:endParaRPr kumimoji="0" lang="en-US" altLang="ko-KR" sz="1200" dirty="0">
              <a:solidFill>
                <a:schemeClr val="bg1"/>
              </a:solidFill>
              <a:ea typeface="굴림" charset="-127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D6EC824-9B00-43B9-B145-5C691A1B96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16182"/>
            <a:ext cx="12192000" cy="4169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2815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E376A5-D326-730E-E821-320086558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示例：触摸屏的中断、寄存器和数据</a:t>
            </a:r>
          </a:p>
        </p:txBody>
      </p:sp>
      <p:sp>
        <p:nvSpPr>
          <p:cNvPr id="4" name="灯片编号占位符 5">
            <a:extLst>
              <a:ext uri="{FF2B5EF4-FFF2-40B4-BE49-F238E27FC236}">
                <a16:creationId xmlns:a16="http://schemas.microsoft.com/office/drawing/2014/main" id="{69455843-B055-87CD-AB11-C6B98BA4A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25344"/>
            <a:ext cx="2743200" cy="32657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08E7C70C-7E39-48E5-9B30-60BA7EEF2A75}" type="slidenum">
              <a:rPr kumimoji="0" lang="en-US" altLang="ko-KR" sz="1200">
                <a:solidFill>
                  <a:schemeClr val="bg1"/>
                </a:solidFill>
                <a:ea typeface="굴림" charset="-127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17</a:t>
            </a:fld>
            <a:endParaRPr kumimoji="0" lang="en-US" altLang="ko-KR" sz="1200" dirty="0">
              <a:solidFill>
                <a:schemeClr val="bg1"/>
              </a:solidFill>
              <a:ea typeface="굴림" charset="-127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FDBD2A2-8D28-4075-9E67-FB736AE26E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1504" y="1567088"/>
            <a:ext cx="8594020" cy="5223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9104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E376A5-D326-730E-E821-320086558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示例：触摸屏的中断、寄存器和数据</a:t>
            </a:r>
          </a:p>
        </p:txBody>
      </p:sp>
      <p:sp>
        <p:nvSpPr>
          <p:cNvPr id="4" name="灯片编号占位符 5">
            <a:extLst>
              <a:ext uri="{FF2B5EF4-FFF2-40B4-BE49-F238E27FC236}">
                <a16:creationId xmlns:a16="http://schemas.microsoft.com/office/drawing/2014/main" id="{69455843-B055-87CD-AB11-C6B98BA4A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25344"/>
            <a:ext cx="2743200" cy="32657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08E7C70C-7E39-48E5-9B30-60BA7EEF2A75}" type="slidenum">
              <a:rPr kumimoji="0" lang="en-US" altLang="ko-KR" sz="1200">
                <a:solidFill>
                  <a:schemeClr val="bg1"/>
                </a:solidFill>
                <a:ea typeface="굴림" charset="-127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18</a:t>
            </a:fld>
            <a:endParaRPr kumimoji="0" lang="en-US" altLang="ko-KR" sz="1200" dirty="0">
              <a:solidFill>
                <a:schemeClr val="bg1"/>
              </a:solidFill>
              <a:ea typeface="굴림" charset="-127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7E70F82-EDE2-4EEF-8B3D-97914F517F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5480" y="1484784"/>
            <a:ext cx="8879184" cy="5117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3000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5"/>
          <p:cNvSpPr>
            <a:spLocks noChangeArrowheads="1"/>
          </p:cNvSpPr>
          <p:nvPr/>
        </p:nvSpPr>
        <p:spPr bwMode="auto">
          <a:xfrm>
            <a:off x="2603500" y="5798393"/>
            <a:ext cx="7772400" cy="94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kumimoji="0" lang="zh-CN" altLang="en-US" sz="2000" dirty="0"/>
              <a:t>设备驱动程序的逻辑位置被指明</a:t>
            </a:r>
          </a:p>
          <a:p>
            <a:pPr eaLnBrk="1" hangingPunct="1">
              <a:lnSpc>
                <a:spcPct val="90000"/>
              </a:lnSpc>
            </a:pPr>
            <a:r>
              <a:rPr kumimoji="0" lang="zh-CN" altLang="en-US" sz="2000" dirty="0"/>
              <a:t>驱动程序与设备控制器之间通过总线完成通信</a:t>
            </a:r>
          </a:p>
        </p:txBody>
      </p:sp>
      <p:pic>
        <p:nvPicPr>
          <p:cNvPr id="51203" name="Picture 6" descr="5-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0014" y="1207342"/>
            <a:ext cx="5329237" cy="457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05" name="Text Box 8"/>
          <p:cNvSpPr txBox="1">
            <a:spLocks noChangeArrowheads="1"/>
          </p:cNvSpPr>
          <p:nvPr/>
        </p:nvSpPr>
        <p:spPr bwMode="auto">
          <a:xfrm>
            <a:off x="8328026" y="1926480"/>
            <a:ext cx="2088454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zh-CN" altLang="en-US" sz="2000" b="1" dirty="0">
                <a:latin typeface="Times New Roman" panose="02020603050405020304" pitchFamily="18" charset="0"/>
              </a:rPr>
              <a:t>对设备执行操作进行控制、解析数据格式的代码是设备驱动程序！</a:t>
            </a:r>
          </a:p>
        </p:txBody>
      </p:sp>
      <p:sp>
        <p:nvSpPr>
          <p:cNvPr id="51206" name="Text Box 9"/>
          <p:cNvSpPr txBox="1">
            <a:spLocks noChangeArrowheads="1"/>
          </p:cNvSpPr>
          <p:nvPr/>
        </p:nvSpPr>
        <p:spPr bwMode="auto">
          <a:xfrm>
            <a:off x="9538973" y="4391025"/>
            <a:ext cx="492443" cy="92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vert="eaVert"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kumimoji="0" lang="zh-CN" altLang="en-US" sz="2000" b="1">
              <a:latin typeface="Times New Roman" panose="02020603050405020304" pitchFamily="18" charset="0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51E376A5-D326-730E-E821-320086558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设备驱动程序</a:t>
            </a:r>
          </a:p>
        </p:txBody>
      </p:sp>
      <p:sp>
        <p:nvSpPr>
          <p:cNvPr id="4" name="灯片编号占位符 5">
            <a:extLst>
              <a:ext uri="{FF2B5EF4-FFF2-40B4-BE49-F238E27FC236}">
                <a16:creationId xmlns:a16="http://schemas.microsoft.com/office/drawing/2014/main" id="{69455843-B055-87CD-AB11-C6B98BA4A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25344"/>
            <a:ext cx="2743200" cy="32657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08E7C70C-7E39-48E5-9B30-60BA7EEF2A75}" type="slidenum">
              <a:rPr kumimoji="0" lang="en-US" altLang="ko-KR" sz="1200">
                <a:solidFill>
                  <a:schemeClr val="bg1"/>
                </a:solidFill>
                <a:ea typeface="굴림" charset="-127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19</a:t>
            </a:fld>
            <a:endParaRPr kumimoji="0" lang="en-US" altLang="ko-KR" sz="1200" dirty="0">
              <a:solidFill>
                <a:schemeClr val="bg1"/>
              </a:solidFill>
              <a:ea typeface="굴림" charset="-127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4294967295"/>
          </p:nvPr>
        </p:nvSpPr>
        <p:spPr>
          <a:xfrm>
            <a:off x="0" y="2492826"/>
            <a:ext cx="12192000" cy="1192212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zh-CN" altLang="en-US" sz="6000" dirty="0">
                <a:solidFill>
                  <a:srgbClr val="7123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章节</a:t>
            </a:r>
            <a:r>
              <a:rPr lang="en-US" altLang="zh-CN" sz="6000" dirty="0">
                <a:solidFill>
                  <a:srgbClr val="7123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lang="zh-CN" altLang="en-US" sz="6000" dirty="0">
                <a:solidFill>
                  <a:srgbClr val="7123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：设备管理</a:t>
            </a:r>
            <a:endParaRPr lang="en-US" altLang="zh-CN" sz="6000" dirty="0">
              <a:solidFill>
                <a:srgbClr val="7123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圆角矩形 6"/>
          <p:cNvSpPr/>
          <p:nvPr/>
        </p:nvSpPr>
        <p:spPr>
          <a:xfrm flipV="1">
            <a:off x="2133974" y="3701853"/>
            <a:ext cx="8322258" cy="45719"/>
          </a:xfrm>
          <a:prstGeom prst="roundRect">
            <a:avLst/>
          </a:prstGeom>
          <a:solidFill>
            <a:srgbClr val="7123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398895" y="123380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189"/>
    </mc:Choice>
    <mc:Fallback xmlns="">
      <p:transition spd="slow" advTm="15189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4" name="灯片编号占位符 5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D9A7E3DF-A0AF-49B8-95C0-04158C5A7ADA}" type="slidenum">
              <a:rPr kumimoji="0" lang="en-US" altLang="ko-KR" sz="1200">
                <a:solidFill>
                  <a:schemeClr val="bg1"/>
                </a:solidFill>
                <a:ea typeface="굴림" charset="-127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20</a:t>
            </a:fld>
            <a:endParaRPr kumimoji="0" lang="en-US" altLang="ko-KR" sz="1200">
              <a:solidFill>
                <a:schemeClr val="bg1"/>
              </a:solidFill>
              <a:ea typeface="굴림" charset="-127"/>
            </a:endParaRPr>
          </a:p>
        </p:txBody>
      </p:sp>
      <p:sp>
        <p:nvSpPr>
          <p:cNvPr id="53250" name="标题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zh-CN" sz="3600">
                <a:ea typeface="宋体" panose="02010600030101010101" pitchFamily="2" charset="-122"/>
              </a:rPr>
              <a:t>Device driver</a:t>
            </a:r>
            <a:endParaRPr lang="zh-CN" altLang="en-US" sz="3600">
              <a:ea typeface="宋体" panose="02010600030101010101" pitchFamily="2" charset="-122"/>
            </a:endParaRPr>
          </a:p>
        </p:txBody>
      </p:sp>
      <p:sp>
        <p:nvSpPr>
          <p:cNvPr id="15363" name="内容占位符 2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pPr>
              <a:lnSpc>
                <a:spcPct val="120000"/>
              </a:lnSpc>
              <a:spcBef>
                <a:spcPct val="0"/>
              </a:spcBef>
              <a:defRPr/>
            </a:pPr>
            <a:r>
              <a:rPr kumimoji="0" lang="en-US" altLang="zh-CN" sz="2400" dirty="0">
                <a:ea typeface="宋体" pitchFamily="2" charset="-122"/>
              </a:rPr>
              <a:t>Introduction of device driver</a:t>
            </a:r>
          </a:p>
          <a:p>
            <a:pPr lvl="1">
              <a:lnSpc>
                <a:spcPct val="120000"/>
              </a:lnSpc>
              <a:spcBef>
                <a:spcPct val="0"/>
              </a:spcBef>
              <a:defRPr/>
            </a:pPr>
            <a:r>
              <a:rPr kumimoji="0" lang="en-US" altLang="zh-CN" sz="2000" dirty="0">
                <a:ea typeface="宋体" pitchFamily="2" charset="-122"/>
              </a:rPr>
              <a:t>Instructions to control device controller</a:t>
            </a:r>
          </a:p>
          <a:p>
            <a:pPr lvl="1">
              <a:lnSpc>
                <a:spcPct val="120000"/>
              </a:lnSpc>
              <a:spcBef>
                <a:spcPct val="0"/>
              </a:spcBef>
              <a:defRPr/>
            </a:pPr>
            <a:r>
              <a:rPr kumimoji="0" lang="en-US" altLang="zh-CN" sz="2000" dirty="0">
                <a:ea typeface="宋体" pitchFamily="2" charset="-122"/>
              </a:rPr>
              <a:t>Device driver always treated as kernel process</a:t>
            </a:r>
          </a:p>
          <a:p>
            <a:pPr lvl="1">
              <a:lnSpc>
                <a:spcPct val="120000"/>
              </a:lnSpc>
              <a:spcBef>
                <a:spcPct val="0"/>
              </a:spcBef>
              <a:defRPr/>
            </a:pPr>
            <a:r>
              <a:rPr kumimoji="0" lang="en-US" altLang="zh-CN" sz="2000" dirty="0">
                <a:ea typeface="宋体" pitchFamily="2" charset="-122"/>
              </a:rPr>
              <a:t>OS provide uniform interfaces to abstract driver</a:t>
            </a:r>
          </a:p>
          <a:p>
            <a:pPr lvl="1">
              <a:lnSpc>
                <a:spcPct val="120000"/>
              </a:lnSpc>
              <a:spcBef>
                <a:spcPct val="0"/>
              </a:spcBef>
              <a:defRPr/>
            </a:pPr>
            <a:r>
              <a:rPr kumimoji="0" lang="en-US" altLang="zh-CN" sz="2000" dirty="0">
                <a:ea typeface="宋体" pitchFamily="2" charset="-122"/>
              </a:rPr>
              <a:t>Device driver: static library or dynamic library</a:t>
            </a:r>
          </a:p>
          <a:p>
            <a:pPr>
              <a:lnSpc>
                <a:spcPct val="120000"/>
              </a:lnSpc>
              <a:spcBef>
                <a:spcPct val="0"/>
              </a:spcBef>
              <a:defRPr/>
            </a:pPr>
            <a:r>
              <a:rPr kumimoji="0" lang="en-US" altLang="zh-CN" sz="2400" dirty="0">
                <a:ea typeface="宋体" pitchFamily="2" charset="-122"/>
              </a:rPr>
              <a:t>Working flow of device driver</a:t>
            </a:r>
          </a:p>
          <a:p>
            <a:pPr lvl="1">
              <a:lnSpc>
                <a:spcPct val="120000"/>
              </a:lnSpc>
              <a:spcBef>
                <a:spcPct val="0"/>
              </a:spcBef>
              <a:defRPr/>
            </a:pPr>
            <a:r>
              <a:rPr kumimoji="0" lang="en-US" altLang="zh-CN" sz="2000" dirty="0">
                <a:ea typeface="宋体" pitchFamily="2" charset="-122"/>
              </a:rPr>
              <a:t>Receive and check the parameters sent by high-level process</a:t>
            </a:r>
          </a:p>
          <a:p>
            <a:pPr lvl="1">
              <a:lnSpc>
                <a:spcPct val="120000"/>
              </a:lnSpc>
              <a:spcBef>
                <a:spcPct val="0"/>
              </a:spcBef>
              <a:defRPr/>
            </a:pPr>
            <a:r>
              <a:rPr kumimoji="0" lang="en-US" altLang="zh-CN" sz="2000" dirty="0">
                <a:ea typeface="宋体" pitchFamily="2" charset="-122"/>
              </a:rPr>
              <a:t>Check device and start device</a:t>
            </a:r>
          </a:p>
          <a:p>
            <a:pPr lvl="1">
              <a:lnSpc>
                <a:spcPct val="120000"/>
              </a:lnSpc>
              <a:spcBef>
                <a:spcPct val="0"/>
              </a:spcBef>
              <a:defRPr/>
            </a:pPr>
            <a:r>
              <a:rPr kumimoji="0" lang="en-US" altLang="zh-CN" sz="2000" dirty="0">
                <a:ea typeface="宋体" pitchFamily="2" charset="-122"/>
              </a:rPr>
              <a:t>Configure registers of device</a:t>
            </a:r>
          </a:p>
          <a:p>
            <a:pPr lvl="1">
              <a:lnSpc>
                <a:spcPct val="120000"/>
              </a:lnSpc>
              <a:spcBef>
                <a:spcPct val="0"/>
              </a:spcBef>
              <a:defRPr/>
            </a:pPr>
            <a:r>
              <a:rPr kumimoji="0" lang="en-US" altLang="zh-CN" sz="2000" dirty="0">
                <a:ea typeface="宋体" pitchFamily="2" charset="-122"/>
              </a:rPr>
              <a:t>Receive the status of I/O operations</a:t>
            </a:r>
          </a:p>
          <a:p>
            <a:pPr>
              <a:lnSpc>
                <a:spcPct val="120000"/>
              </a:lnSpc>
              <a:spcBef>
                <a:spcPct val="0"/>
              </a:spcBef>
              <a:defRPr/>
            </a:pPr>
            <a:r>
              <a:rPr kumimoji="0" lang="en-US" altLang="zh-CN" sz="2400" dirty="0">
                <a:ea typeface="宋体" pitchFamily="2" charset="-122"/>
              </a:rPr>
              <a:t>Important issues of device driver</a:t>
            </a:r>
          </a:p>
          <a:p>
            <a:pPr lvl="1">
              <a:lnSpc>
                <a:spcPct val="120000"/>
              </a:lnSpc>
              <a:spcBef>
                <a:spcPct val="0"/>
              </a:spcBef>
              <a:defRPr/>
            </a:pPr>
            <a:r>
              <a:rPr kumimoji="0" lang="en-US" altLang="zh-CN" sz="2000" dirty="0">
                <a:ea typeface="宋体" pitchFamily="2" charset="-122"/>
              </a:rPr>
              <a:t>Synchronous blocking VS running-without-delay</a:t>
            </a:r>
          </a:p>
          <a:p>
            <a:pPr lvl="1">
              <a:lnSpc>
                <a:spcPct val="120000"/>
              </a:lnSpc>
              <a:spcBef>
                <a:spcPct val="0"/>
              </a:spcBef>
              <a:defRPr/>
            </a:pPr>
            <a:r>
              <a:rPr kumimoji="0" lang="en-US" altLang="zh-CN" sz="2000" dirty="0">
                <a:ea typeface="宋体" pitchFamily="2" charset="-122"/>
              </a:rPr>
              <a:t>Reentrant: the complexity of driver</a:t>
            </a:r>
          </a:p>
          <a:p>
            <a:pPr lvl="1">
              <a:lnSpc>
                <a:spcPct val="120000"/>
              </a:lnSpc>
              <a:spcBef>
                <a:spcPct val="0"/>
              </a:spcBef>
              <a:defRPr/>
            </a:pPr>
            <a:r>
              <a:rPr kumimoji="0" lang="en-US" altLang="zh-CN" sz="2000" dirty="0">
                <a:ea typeface="宋体" pitchFamily="2" charset="-122"/>
              </a:rPr>
              <a:t>Hot pluggable system and memory requests: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70DF14A-A240-9FDB-87C4-861291CFD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A0AEABD7-52A8-44F6-9B05-734EF5F3E2F6}" type="slidenum">
              <a:rPr lang="en-US" altLang="ko-KR" smtClean="0"/>
              <a:pPr>
                <a:defRPr/>
              </a:pPr>
              <a:t>21</a:t>
            </a:fld>
            <a:endParaRPr lang="en-US" altLang="ko-KR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C6AABD81-3A4B-61BC-5D12-BBE5658C0190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zh-CN" altLang="en-US" dirty="0"/>
              <a:t>示例：触屏驱动的工作原理</a:t>
            </a:r>
            <a:r>
              <a:rPr lang="en-US" altLang="zh-CN" dirty="0"/>
              <a:t>-</a:t>
            </a:r>
            <a:r>
              <a:rPr lang="zh-CN" altLang="en-US" dirty="0"/>
              <a:t>中断响应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243D7784-EB9A-DBA1-D8A4-78992EF492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C91692C8-68AD-4218-B506-BA74C6AA97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6050" y="1556792"/>
            <a:ext cx="9144000" cy="135972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B671D3BF-1471-4E20-8637-BD918D13D1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2200" y="3073400"/>
            <a:ext cx="7467600" cy="337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828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70DF14A-A240-9FDB-87C4-861291CFD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A0AEABD7-52A8-44F6-9B05-734EF5F3E2F6}" type="slidenum">
              <a:rPr lang="en-US" altLang="ko-KR" smtClean="0"/>
              <a:pPr>
                <a:defRPr/>
              </a:pPr>
              <a:t>22</a:t>
            </a:fld>
            <a:endParaRPr lang="en-US" altLang="ko-KR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C6AABD81-3A4B-61BC-5D12-BBE5658C0190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zh-CN" altLang="en-US" dirty="0"/>
              <a:t>示例：触屏驱动的工作原理</a:t>
            </a:r>
            <a:r>
              <a:rPr lang="en-US" altLang="zh-CN" dirty="0"/>
              <a:t>-</a:t>
            </a:r>
            <a:r>
              <a:rPr lang="zh-CN" altLang="en-US" dirty="0"/>
              <a:t>注册设备</a:t>
            </a:r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F804EB2C-57C9-4219-8DC3-CA161D61CD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69903" y="1570038"/>
            <a:ext cx="6852194" cy="435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3063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D53828A-861A-B450-17AD-12B282CB18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A0AEABD7-52A8-44F6-9B05-734EF5F3E2F6}" type="slidenum">
              <a:rPr lang="en-US" altLang="ko-KR" smtClean="0"/>
              <a:pPr>
                <a:defRPr/>
              </a:pPr>
              <a:t>23</a:t>
            </a:fld>
            <a:endParaRPr lang="en-US" altLang="ko-KR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C0D7FB60-3AB3-7681-E5FF-02FEC79BAF73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zh-CN" altLang="en-US" dirty="0"/>
              <a:t>示例：</a:t>
            </a:r>
            <a:r>
              <a:rPr lang="en-US" altLang="zh-CN" dirty="0"/>
              <a:t>Input Device</a:t>
            </a:r>
            <a:r>
              <a:rPr lang="zh-CN" altLang="en-US" dirty="0"/>
              <a:t>在</a:t>
            </a:r>
            <a:r>
              <a:rPr lang="en-US" altLang="zh-CN" dirty="0"/>
              <a:t>Linux</a:t>
            </a:r>
            <a:r>
              <a:rPr lang="zh-CN" altLang="en-US" dirty="0"/>
              <a:t>中的驱动结构</a:t>
            </a:r>
          </a:p>
        </p:txBody>
      </p:sp>
      <p:pic>
        <p:nvPicPr>
          <p:cNvPr id="6146" name="Picture 2" descr="The Linux Device Model--Essential Linux Device Drivers--嵌入式linux中文站">
            <a:extLst>
              <a:ext uri="{FF2B5EF4-FFF2-40B4-BE49-F238E27FC236}">
                <a16:creationId xmlns:a16="http://schemas.microsoft.com/office/drawing/2014/main" id="{7B7FFEEC-EF54-C3D8-3ACD-CC61F571365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273832" y="1772816"/>
            <a:ext cx="3644335" cy="4351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0C0D2987-A2D3-4495-B8D4-EFD1304D76CF}"/>
              </a:ext>
            </a:extLst>
          </p:cNvPr>
          <p:cNvSpPr txBox="1"/>
          <p:nvPr/>
        </p:nvSpPr>
        <p:spPr>
          <a:xfrm>
            <a:off x="8328248" y="4365104"/>
            <a:ext cx="364433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输入设备</a:t>
            </a:r>
            <a:endParaRPr lang="en-US" altLang="zh-CN" dirty="0"/>
          </a:p>
          <a:p>
            <a:r>
              <a:rPr lang="en-US" altLang="zh-CN" dirty="0"/>
              <a:t>-</a:t>
            </a:r>
            <a:r>
              <a:rPr lang="zh-CN" altLang="en-US" dirty="0"/>
              <a:t>指点型输入设备</a:t>
            </a:r>
            <a:endParaRPr lang="en-US" altLang="zh-CN" dirty="0"/>
          </a:p>
          <a:p>
            <a:r>
              <a:rPr lang="en-US" altLang="zh-CN" dirty="0"/>
              <a:t>--USB</a:t>
            </a:r>
            <a:r>
              <a:rPr lang="zh-CN" altLang="en-US" dirty="0"/>
              <a:t>连接的指点型输入设备</a:t>
            </a:r>
            <a:endParaRPr lang="en-US" altLang="zh-CN" dirty="0"/>
          </a:p>
          <a:p>
            <a:r>
              <a:rPr lang="en-US" altLang="zh-CN" dirty="0"/>
              <a:t>---</a:t>
            </a:r>
            <a:r>
              <a:rPr lang="zh-CN" altLang="en-US" dirty="0"/>
              <a:t>在驱动中实现对于</a:t>
            </a:r>
            <a:r>
              <a:rPr lang="en-US" altLang="zh-CN" dirty="0"/>
              <a:t>XY</a:t>
            </a:r>
            <a:r>
              <a:rPr lang="zh-CN" altLang="en-US" dirty="0"/>
              <a:t>坐标的读取并填入相应的数据结构</a:t>
            </a:r>
          </a:p>
        </p:txBody>
      </p:sp>
    </p:spTree>
    <p:extLst>
      <p:ext uri="{BB962C8B-B14F-4D97-AF65-F5344CB8AC3E}">
        <p14:creationId xmlns:p14="http://schemas.microsoft.com/office/powerpoint/2010/main" val="3735034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5" name="灯片编号占位符 5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08E7C70C-7E39-48E5-9B30-60BA7EEF2A75}" type="slidenum">
              <a:rPr kumimoji="0" lang="en-US" altLang="ko-KR" sz="1200">
                <a:solidFill>
                  <a:schemeClr val="bg1"/>
                </a:solidFill>
                <a:ea typeface="굴림" charset="-127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24</a:t>
            </a:fld>
            <a:endParaRPr kumimoji="0" lang="en-US" altLang="ko-KR" sz="1200">
              <a:solidFill>
                <a:schemeClr val="bg1"/>
              </a:solidFill>
              <a:ea typeface="굴림" charset="-127"/>
            </a:endParaRPr>
          </a:p>
        </p:txBody>
      </p:sp>
      <p:sp>
        <p:nvSpPr>
          <p:cNvPr id="46082" name="标题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zh-CN" sz="3600" dirty="0">
                <a:ea typeface="宋体" panose="02010600030101010101" pitchFamily="2" charset="-122"/>
              </a:rPr>
              <a:t>Levels of I/O software</a:t>
            </a:r>
            <a:endParaRPr lang="zh-CN" altLang="en-US" sz="3600" dirty="0">
              <a:ea typeface="宋体" panose="02010600030101010101" pitchFamily="2" charset="-122"/>
            </a:endParaRP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DC102404-29D2-3C9E-8FD0-4E9AF226AF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99" y="1569767"/>
            <a:ext cx="10801200" cy="497807"/>
          </a:xfrm>
        </p:spPr>
        <p:txBody>
          <a:bodyPr>
            <a:normAutofit lnSpcReduction="10000"/>
          </a:bodyPr>
          <a:lstStyle/>
          <a:p>
            <a:r>
              <a:rPr lang="zh-CN" altLang="en-US" dirty="0"/>
              <a:t>如何让应用不必在意硬件的细微差异</a:t>
            </a:r>
          </a:p>
        </p:txBody>
      </p:sp>
      <p:sp>
        <p:nvSpPr>
          <p:cNvPr id="8" name="AutoShape 8"/>
          <p:cNvSpPr>
            <a:spLocks noChangeArrowheads="1"/>
          </p:cNvSpPr>
          <p:nvPr/>
        </p:nvSpPr>
        <p:spPr bwMode="auto">
          <a:xfrm>
            <a:off x="7001247" y="5174099"/>
            <a:ext cx="2089150" cy="431800"/>
          </a:xfrm>
          <a:prstGeom prst="flowChartPredefinedProcess">
            <a:avLst/>
          </a:prstGeom>
          <a:solidFill>
            <a:srgbClr val="00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80000"/>
              </a:lnSpc>
              <a:buClrTx/>
              <a:buFont typeface="Wingdings" panose="05000000000000000000" pitchFamily="2" charset="2"/>
              <a:buNone/>
            </a:pPr>
            <a:r>
              <a:rPr kumimoji="0" lang="en-US" altLang="zh-CN" sz="1800" b="1">
                <a:solidFill>
                  <a:srgbClr val="9C4E00"/>
                </a:solidFill>
              </a:rPr>
              <a:t>interrupt</a:t>
            </a:r>
            <a:endParaRPr kumimoji="0" lang="zh-CN" altLang="en-US" sz="1800" b="1">
              <a:solidFill>
                <a:srgbClr val="9C4E00"/>
              </a:solidFill>
            </a:endParaRPr>
          </a:p>
        </p:txBody>
      </p:sp>
      <p:sp>
        <p:nvSpPr>
          <p:cNvPr id="9" name="Rectangle 11"/>
          <p:cNvSpPr>
            <a:spLocks noChangeArrowheads="1"/>
          </p:cNvSpPr>
          <p:nvPr/>
        </p:nvSpPr>
        <p:spPr bwMode="auto">
          <a:xfrm>
            <a:off x="8369673" y="5966261"/>
            <a:ext cx="2016125" cy="431800"/>
          </a:xfrm>
          <a:prstGeom prst="rect">
            <a:avLst/>
          </a:prstGeom>
          <a:solidFill>
            <a:srgbClr val="FFFF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80000"/>
              </a:lnSpc>
              <a:buClrTx/>
              <a:buFont typeface="Wingdings" panose="05000000000000000000" pitchFamily="2" charset="2"/>
              <a:buNone/>
            </a:pPr>
            <a:r>
              <a:rPr kumimoji="0" lang="en-US" altLang="zh-CN" sz="1800">
                <a:solidFill>
                  <a:srgbClr val="FF0000"/>
                </a:solidFill>
              </a:rPr>
              <a:t>Hardware</a:t>
            </a:r>
            <a:endParaRPr kumimoji="0" lang="zh-CN" altLang="en-US" sz="1800">
              <a:solidFill>
                <a:srgbClr val="FF0000"/>
              </a:solidFill>
            </a:endParaRPr>
          </a:p>
        </p:txBody>
      </p:sp>
      <p:sp>
        <p:nvSpPr>
          <p:cNvPr id="10" name="AutoShape 16"/>
          <p:cNvSpPr>
            <a:spLocks noChangeArrowheads="1"/>
          </p:cNvSpPr>
          <p:nvPr/>
        </p:nvSpPr>
        <p:spPr bwMode="auto">
          <a:xfrm>
            <a:off x="5345485" y="4381936"/>
            <a:ext cx="2089150" cy="431800"/>
          </a:xfrm>
          <a:prstGeom prst="flowChartPredefinedProcess">
            <a:avLst/>
          </a:prstGeom>
          <a:solidFill>
            <a:srgbClr val="00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80000"/>
              </a:lnSpc>
              <a:buClrTx/>
              <a:buFont typeface="Wingdings" panose="05000000000000000000" pitchFamily="2" charset="2"/>
              <a:buNone/>
            </a:pPr>
            <a:r>
              <a:rPr kumimoji="0" lang="en-US" altLang="zh-CN" sz="1800" b="1">
                <a:solidFill>
                  <a:srgbClr val="9C4E00"/>
                </a:solidFill>
              </a:rPr>
              <a:t>driver</a:t>
            </a:r>
            <a:endParaRPr kumimoji="0" lang="zh-CN" altLang="en-US" sz="1800" b="1">
              <a:solidFill>
                <a:srgbClr val="9C4E00"/>
              </a:solidFill>
            </a:endParaRPr>
          </a:p>
        </p:txBody>
      </p:sp>
      <p:sp>
        <p:nvSpPr>
          <p:cNvPr id="11" name="AutoShape 17"/>
          <p:cNvSpPr>
            <a:spLocks noChangeArrowheads="1"/>
          </p:cNvSpPr>
          <p:nvPr/>
        </p:nvSpPr>
        <p:spPr bwMode="auto">
          <a:xfrm>
            <a:off x="1635498" y="2797611"/>
            <a:ext cx="2341563" cy="431800"/>
          </a:xfrm>
          <a:prstGeom prst="flowChartPredefinedProcess">
            <a:avLst/>
          </a:prstGeom>
          <a:solidFill>
            <a:srgbClr val="00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80000"/>
              </a:lnSpc>
              <a:buClrTx/>
              <a:buFont typeface="Wingdings" panose="05000000000000000000" pitchFamily="2" charset="2"/>
              <a:buNone/>
            </a:pPr>
            <a:r>
              <a:rPr kumimoji="0" lang="en-US" altLang="zh-CN" sz="1800" b="1">
                <a:solidFill>
                  <a:srgbClr val="9C4E00"/>
                </a:solidFill>
              </a:rPr>
              <a:t>User process </a:t>
            </a:r>
            <a:endParaRPr kumimoji="0" lang="zh-CN" altLang="en-US" sz="1800" b="1">
              <a:solidFill>
                <a:srgbClr val="9C4E00"/>
              </a:solidFill>
            </a:endParaRPr>
          </a:p>
        </p:txBody>
      </p:sp>
      <p:sp>
        <p:nvSpPr>
          <p:cNvPr id="12" name="AutoShape 18"/>
          <p:cNvSpPr>
            <a:spLocks noChangeArrowheads="1"/>
          </p:cNvSpPr>
          <p:nvPr/>
        </p:nvSpPr>
        <p:spPr bwMode="auto">
          <a:xfrm>
            <a:off x="3689723" y="3518336"/>
            <a:ext cx="2087563" cy="630238"/>
          </a:xfrm>
          <a:prstGeom prst="flowChartPredefinedProcess">
            <a:avLst/>
          </a:prstGeom>
          <a:solidFill>
            <a:srgbClr val="00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80000"/>
              </a:lnSpc>
              <a:buClrTx/>
              <a:buFont typeface="Wingdings" panose="05000000000000000000" pitchFamily="2" charset="2"/>
              <a:buNone/>
            </a:pPr>
            <a:r>
              <a:rPr kumimoji="0" lang="en-US" altLang="zh-CN" sz="1800" b="1">
                <a:solidFill>
                  <a:srgbClr val="9C4E00"/>
                </a:solidFill>
              </a:rPr>
              <a:t>Device </a:t>
            </a:r>
          </a:p>
          <a:p>
            <a:pPr algn="ctr">
              <a:lnSpc>
                <a:spcPct val="80000"/>
              </a:lnSpc>
              <a:buClrTx/>
              <a:buFont typeface="Wingdings" panose="05000000000000000000" pitchFamily="2" charset="2"/>
              <a:buNone/>
            </a:pPr>
            <a:r>
              <a:rPr kumimoji="0" lang="en-US" altLang="zh-CN" sz="1800" b="1">
                <a:solidFill>
                  <a:srgbClr val="9C4E00"/>
                </a:solidFill>
              </a:rPr>
              <a:t>independence</a:t>
            </a:r>
            <a:endParaRPr kumimoji="0" lang="zh-CN" altLang="en-US" sz="1800" b="1">
              <a:solidFill>
                <a:srgbClr val="9C4E00"/>
              </a:solidFill>
            </a:endParaRPr>
          </a:p>
        </p:txBody>
      </p:sp>
      <p:cxnSp>
        <p:nvCxnSpPr>
          <p:cNvPr id="13" name="AutoShape 19"/>
          <p:cNvCxnSpPr>
            <a:cxnSpLocks noChangeShapeType="1"/>
            <a:stCxn id="11" idx="2"/>
            <a:endCxn id="12" idx="1"/>
          </p:cNvCxnSpPr>
          <p:nvPr/>
        </p:nvCxnSpPr>
        <p:spPr bwMode="auto">
          <a:xfrm rot="16200000" flipH="1">
            <a:off x="2945979" y="3088918"/>
            <a:ext cx="603250" cy="884237"/>
          </a:xfrm>
          <a:prstGeom prst="bentConnector2">
            <a:avLst/>
          </a:prstGeom>
          <a:noFill/>
          <a:ln w="19050">
            <a:solidFill>
              <a:srgbClr val="FF000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" name="AutoShape 20"/>
          <p:cNvCxnSpPr>
            <a:cxnSpLocks noChangeShapeType="1"/>
            <a:stCxn id="12" idx="2"/>
            <a:endCxn id="10" idx="1"/>
          </p:cNvCxnSpPr>
          <p:nvPr/>
        </p:nvCxnSpPr>
        <p:spPr bwMode="auto">
          <a:xfrm rot="16200000" flipH="1">
            <a:off x="4814467" y="4066818"/>
            <a:ext cx="449262" cy="612775"/>
          </a:xfrm>
          <a:prstGeom prst="bentConnector2">
            <a:avLst/>
          </a:prstGeom>
          <a:noFill/>
          <a:ln w="19050">
            <a:solidFill>
              <a:srgbClr val="FF000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" name="AutoShape 21"/>
          <p:cNvCxnSpPr>
            <a:cxnSpLocks noChangeShapeType="1"/>
            <a:stCxn id="10" idx="2"/>
            <a:endCxn id="8" idx="1"/>
          </p:cNvCxnSpPr>
          <p:nvPr/>
        </p:nvCxnSpPr>
        <p:spPr bwMode="auto">
          <a:xfrm rot="16200000" flipH="1">
            <a:off x="6407523" y="4796275"/>
            <a:ext cx="576263" cy="611187"/>
          </a:xfrm>
          <a:prstGeom prst="bentConnector2">
            <a:avLst/>
          </a:prstGeom>
          <a:noFill/>
          <a:ln w="19050">
            <a:solidFill>
              <a:srgbClr val="FF000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" name="AutoShape 22"/>
          <p:cNvCxnSpPr>
            <a:cxnSpLocks noChangeShapeType="1"/>
            <a:stCxn id="8" idx="2"/>
            <a:endCxn id="9" idx="1"/>
          </p:cNvCxnSpPr>
          <p:nvPr/>
        </p:nvCxnSpPr>
        <p:spPr bwMode="auto">
          <a:xfrm rot="16200000" flipH="1">
            <a:off x="7919616" y="5732105"/>
            <a:ext cx="576262" cy="323850"/>
          </a:xfrm>
          <a:prstGeom prst="bentConnector2">
            <a:avLst/>
          </a:prstGeom>
          <a:noFill/>
          <a:ln w="19050">
            <a:solidFill>
              <a:srgbClr val="FF000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" name="AutoShape 23"/>
          <p:cNvCxnSpPr>
            <a:cxnSpLocks noChangeShapeType="1"/>
            <a:stCxn id="9" idx="0"/>
            <a:endCxn id="8" idx="3"/>
          </p:cNvCxnSpPr>
          <p:nvPr/>
        </p:nvCxnSpPr>
        <p:spPr bwMode="auto">
          <a:xfrm rot="5400000" flipH="1">
            <a:off x="8945935" y="5534461"/>
            <a:ext cx="576262" cy="287338"/>
          </a:xfrm>
          <a:prstGeom prst="bentConnector2">
            <a:avLst/>
          </a:prstGeom>
          <a:noFill/>
          <a:ln w="19050">
            <a:solidFill>
              <a:srgbClr val="9933FF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" name="AutoShape 24"/>
          <p:cNvCxnSpPr>
            <a:cxnSpLocks noChangeShapeType="1"/>
            <a:stCxn id="8" idx="0"/>
            <a:endCxn id="10" idx="3"/>
          </p:cNvCxnSpPr>
          <p:nvPr/>
        </p:nvCxnSpPr>
        <p:spPr bwMode="auto">
          <a:xfrm rot="5400000" flipH="1">
            <a:off x="7452098" y="4580375"/>
            <a:ext cx="576263" cy="611187"/>
          </a:xfrm>
          <a:prstGeom prst="bentConnector2">
            <a:avLst/>
          </a:prstGeom>
          <a:noFill/>
          <a:ln w="19050">
            <a:solidFill>
              <a:srgbClr val="9933FF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" name="AutoShape 25"/>
          <p:cNvCxnSpPr>
            <a:cxnSpLocks noChangeShapeType="1"/>
            <a:stCxn id="10" idx="0"/>
            <a:endCxn id="12" idx="3"/>
          </p:cNvCxnSpPr>
          <p:nvPr/>
        </p:nvCxnSpPr>
        <p:spPr bwMode="auto">
          <a:xfrm rot="16200000" flipV="1">
            <a:off x="5809036" y="3800912"/>
            <a:ext cx="549275" cy="612775"/>
          </a:xfrm>
          <a:prstGeom prst="bentConnector2">
            <a:avLst/>
          </a:prstGeom>
          <a:noFill/>
          <a:ln w="19050">
            <a:solidFill>
              <a:srgbClr val="9933FF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" name="AutoShape 26"/>
          <p:cNvCxnSpPr>
            <a:cxnSpLocks noChangeShapeType="1"/>
            <a:stCxn id="12" idx="0"/>
            <a:endCxn id="11" idx="3"/>
          </p:cNvCxnSpPr>
          <p:nvPr/>
        </p:nvCxnSpPr>
        <p:spPr bwMode="auto">
          <a:xfrm rot="16200000" flipV="1">
            <a:off x="4103267" y="2887306"/>
            <a:ext cx="504825" cy="757237"/>
          </a:xfrm>
          <a:prstGeom prst="bentConnector2">
            <a:avLst/>
          </a:prstGeom>
          <a:noFill/>
          <a:ln w="19050">
            <a:solidFill>
              <a:srgbClr val="9933FF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1" name="Text Box 27"/>
          <p:cNvSpPr txBox="1">
            <a:spLocks noChangeArrowheads="1"/>
          </p:cNvSpPr>
          <p:nvPr/>
        </p:nvSpPr>
        <p:spPr bwMode="auto">
          <a:xfrm>
            <a:off x="2135560" y="2005450"/>
            <a:ext cx="1243012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80000"/>
              </a:lnSpc>
              <a:buClrTx/>
              <a:buFont typeface="Wingdings" panose="05000000000000000000" pitchFamily="2" charset="2"/>
              <a:buNone/>
            </a:pPr>
            <a:r>
              <a:rPr kumimoji="0" lang="en-US" altLang="zh-CN" sz="1800" b="1">
                <a:solidFill>
                  <a:schemeClr val="tx1"/>
                </a:solidFill>
              </a:rPr>
              <a:t>Request</a:t>
            </a:r>
            <a:endParaRPr kumimoji="0" lang="zh-CN" altLang="en-US" sz="1800" b="1">
              <a:solidFill>
                <a:schemeClr val="tx1"/>
              </a:solidFill>
            </a:endParaRPr>
          </a:p>
        </p:txBody>
      </p:sp>
      <p:sp>
        <p:nvSpPr>
          <p:cNvPr id="22" name="Text Box 28"/>
          <p:cNvSpPr txBox="1">
            <a:spLocks noChangeArrowheads="1"/>
          </p:cNvSpPr>
          <p:nvPr/>
        </p:nvSpPr>
        <p:spPr bwMode="auto">
          <a:xfrm>
            <a:off x="3421436" y="2005450"/>
            <a:ext cx="1303337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80000"/>
              </a:lnSpc>
              <a:buClrTx/>
              <a:buFont typeface="Wingdings" panose="05000000000000000000" pitchFamily="2" charset="2"/>
              <a:buNone/>
            </a:pPr>
            <a:r>
              <a:rPr kumimoji="0" lang="en-US" altLang="zh-CN" sz="1800" b="1">
                <a:solidFill>
                  <a:schemeClr val="tx1"/>
                </a:solidFill>
              </a:rPr>
              <a:t>Respond</a:t>
            </a:r>
            <a:endParaRPr kumimoji="0" lang="zh-CN" altLang="en-US" sz="1800" b="1">
              <a:solidFill>
                <a:schemeClr val="tx1"/>
              </a:solidFill>
            </a:endParaRPr>
          </a:p>
        </p:txBody>
      </p:sp>
      <p:sp>
        <p:nvSpPr>
          <p:cNvPr id="23" name="Line 30"/>
          <p:cNvSpPr>
            <a:spLocks noChangeShapeType="1"/>
          </p:cNvSpPr>
          <p:nvPr/>
        </p:nvSpPr>
        <p:spPr bwMode="auto">
          <a:xfrm>
            <a:off x="2249860" y="2365811"/>
            <a:ext cx="0" cy="4318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4" name="Line 31"/>
          <p:cNvSpPr>
            <a:spLocks noChangeShapeType="1"/>
          </p:cNvSpPr>
          <p:nvPr/>
        </p:nvSpPr>
        <p:spPr bwMode="auto">
          <a:xfrm flipV="1">
            <a:off x="3618285" y="2294374"/>
            <a:ext cx="0" cy="431800"/>
          </a:xfrm>
          <a:prstGeom prst="line">
            <a:avLst/>
          </a:prstGeom>
          <a:noFill/>
          <a:ln w="19050">
            <a:solidFill>
              <a:srgbClr val="9933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5" name="AutoShape 32"/>
          <p:cNvSpPr>
            <a:spLocks noChangeArrowheads="1"/>
          </p:cNvSpPr>
          <p:nvPr/>
        </p:nvSpPr>
        <p:spPr bwMode="auto">
          <a:xfrm>
            <a:off x="1600572" y="3734237"/>
            <a:ext cx="1606550" cy="1414463"/>
          </a:xfrm>
          <a:prstGeom prst="wedgeRectCallout">
            <a:avLst>
              <a:gd name="adj1" fmla="val 30569"/>
              <a:gd name="adj2" fmla="val -69778"/>
            </a:avLst>
          </a:prstGeom>
          <a:solidFill>
            <a:schemeClr val="bg1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80000"/>
              </a:lnSpc>
              <a:buClrTx/>
              <a:buFont typeface="Wingdings" panose="05000000000000000000" pitchFamily="2" charset="2"/>
              <a:buNone/>
            </a:pPr>
            <a:r>
              <a:rPr kumimoji="0" lang="en-US" altLang="zh-CN" sz="1600" b="1">
                <a:solidFill>
                  <a:schemeClr val="tx1"/>
                </a:solidFill>
              </a:rPr>
              <a:t>System call libraries, daemon process such as spooling</a:t>
            </a:r>
            <a:endParaRPr kumimoji="0" lang="zh-CN" altLang="en-US" sz="1600" b="1">
              <a:solidFill>
                <a:schemeClr val="tx1"/>
              </a:solidFill>
            </a:endParaRPr>
          </a:p>
        </p:txBody>
      </p:sp>
      <p:sp>
        <p:nvSpPr>
          <p:cNvPr id="26" name="AutoShape 33"/>
          <p:cNvSpPr>
            <a:spLocks noChangeArrowheads="1"/>
          </p:cNvSpPr>
          <p:nvPr/>
        </p:nvSpPr>
        <p:spPr bwMode="auto">
          <a:xfrm>
            <a:off x="5489947" y="2362637"/>
            <a:ext cx="2217738" cy="1082675"/>
          </a:xfrm>
          <a:prstGeom prst="wedgeEllipseCallout">
            <a:avLst>
              <a:gd name="adj1" fmla="val -54250"/>
              <a:gd name="adj2" fmla="val 53806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80000"/>
              </a:lnSpc>
              <a:buClrTx/>
              <a:buFont typeface="Wingdings" panose="05000000000000000000" pitchFamily="2" charset="2"/>
              <a:buNone/>
            </a:pPr>
            <a:r>
              <a:rPr kumimoji="0" lang="en-US" altLang="zh-CN" sz="1600" b="1">
                <a:solidFill>
                  <a:schemeClr val="tx1"/>
                </a:solidFill>
              </a:rPr>
              <a:t>Naming, protection, sharing</a:t>
            </a:r>
            <a:endParaRPr kumimoji="0" lang="zh-CN" altLang="en-US" sz="1600" b="1">
              <a:solidFill>
                <a:schemeClr val="tx1"/>
              </a:solidFill>
            </a:endParaRPr>
          </a:p>
        </p:txBody>
      </p:sp>
      <p:sp>
        <p:nvSpPr>
          <p:cNvPr id="27" name="AutoShape 34"/>
          <p:cNvSpPr>
            <a:spLocks noChangeArrowheads="1"/>
          </p:cNvSpPr>
          <p:nvPr/>
        </p:nvSpPr>
        <p:spPr bwMode="auto">
          <a:xfrm>
            <a:off x="2992810" y="5029637"/>
            <a:ext cx="2389188" cy="1476375"/>
          </a:xfrm>
          <a:prstGeom prst="cloudCallout">
            <a:avLst>
              <a:gd name="adj1" fmla="val 80060"/>
              <a:gd name="adj2" fmla="val -63218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80000"/>
              </a:lnSpc>
              <a:buClrTx/>
              <a:buFont typeface="Wingdings" panose="05000000000000000000" pitchFamily="2" charset="2"/>
              <a:buNone/>
            </a:pPr>
            <a:r>
              <a:rPr kumimoji="0" lang="en-US" altLang="zh-CN" sz="1600" b="1">
                <a:solidFill>
                  <a:schemeClr val="tx1"/>
                </a:solidFill>
              </a:rPr>
              <a:t>Error handling, registers setting</a:t>
            </a:r>
            <a:endParaRPr kumimoji="0" lang="zh-CN" altLang="en-US" sz="1600" b="1">
              <a:solidFill>
                <a:schemeClr val="tx1"/>
              </a:solidFill>
            </a:endParaRPr>
          </a:p>
        </p:txBody>
      </p:sp>
      <p:sp>
        <p:nvSpPr>
          <p:cNvPr id="28" name="AutoShape 35"/>
          <p:cNvSpPr>
            <a:spLocks/>
          </p:cNvSpPr>
          <p:nvPr/>
        </p:nvSpPr>
        <p:spPr bwMode="auto">
          <a:xfrm>
            <a:off x="8950697" y="3980299"/>
            <a:ext cx="1257300" cy="609600"/>
          </a:xfrm>
          <a:prstGeom prst="accentCallout2">
            <a:avLst>
              <a:gd name="adj1" fmla="val 18750"/>
              <a:gd name="adj2" fmla="val -8333"/>
              <a:gd name="adj3" fmla="val 18750"/>
              <a:gd name="adj4" fmla="val -43056"/>
              <a:gd name="adj5" fmla="val 184116"/>
              <a:gd name="adj6" fmla="val -79167"/>
            </a:avLst>
          </a:prstGeom>
          <a:noFill/>
          <a:ln w="9525">
            <a:solidFill>
              <a:srgbClr val="000000"/>
            </a:solidFill>
            <a:miter lim="800000"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80000"/>
              </a:lnSpc>
              <a:buClrTx/>
              <a:buFont typeface="Wingdings" panose="05000000000000000000" pitchFamily="2" charset="2"/>
              <a:buNone/>
            </a:pPr>
            <a:r>
              <a:rPr kumimoji="0" lang="en-US" altLang="zh-CN" sz="1600" b="1">
                <a:solidFill>
                  <a:schemeClr val="tx1"/>
                </a:solidFill>
              </a:rPr>
              <a:t>Handle I/O interrupt</a:t>
            </a:r>
            <a:endParaRPr kumimoji="0" lang="zh-CN" altLang="en-US" sz="1600" b="1">
              <a:solidFill>
                <a:schemeClr val="tx1"/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A09163D-04F4-BF16-2F4E-4F792F6942F3}"/>
              </a:ext>
            </a:extLst>
          </p:cNvPr>
          <p:cNvSpPr txBox="1"/>
          <p:nvPr/>
        </p:nvSpPr>
        <p:spPr>
          <a:xfrm>
            <a:off x="5375647" y="5644353"/>
            <a:ext cx="2895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中断与驱动在内核态，处理硬件的细节差异。例如不同鼠标的</a:t>
            </a:r>
            <a:r>
              <a:rPr lang="en-US" altLang="zh-CN" dirty="0"/>
              <a:t>DPI</a:t>
            </a:r>
            <a:r>
              <a:rPr lang="zh-CN" altLang="en-US" dirty="0"/>
              <a:t>等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AEF0A23-B17E-A9BC-66F1-EC9A788CAE65}"/>
              </a:ext>
            </a:extLst>
          </p:cNvPr>
          <p:cNvSpPr txBox="1"/>
          <p:nvPr/>
        </p:nvSpPr>
        <p:spPr>
          <a:xfrm>
            <a:off x="7674798" y="1923994"/>
            <a:ext cx="317372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设备无关层在内核态的上层、或者用户态的系统库中。用于实现一类设备的统一接口。例如，鼠标、轨迹球、指点杆归为一类，使用类似的代码和接口进行处理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3E623FC-6313-8213-90EA-37723C315F38}"/>
              </a:ext>
            </a:extLst>
          </p:cNvPr>
          <p:cNvSpPr/>
          <p:nvPr/>
        </p:nvSpPr>
        <p:spPr bwMode="auto">
          <a:xfrm>
            <a:off x="3905524" y="2617286"/>
            <a:ext cx="3529101" cy="78357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zh-CN" altLang="en-US" dirty="0">
                <a:solidFill>
                  <a:schemeClr val="tx1"/>
                </a:solidFill>
                <a:latin typeface="Times New Roman" pitchFamily="18" charset="0"/>
              </a:rPr>
              <a:t>思考：会不会出现在设备无关层没有对应类型的设备？</a:t>
            </a:r>
          </a:p>
        </p:txBody>
      </p:sp>
    </p:spTree>
    <p:extLst>
      <p:ext uri="{BB962C8B-B14F-4D97-AF65-F5344CB8AC3E}">
        <p14:creationId xmlns:p14="http://schemas.microsoft.com/office/powerpoint/2010/main" val="281918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A970337-B478-4E20-BBE8-DC54C7FD7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A0AEABD7-52A8-44F6-9B05-734EF5F3E2F6}" type="slidenum">
              <a:rPr lang="en-US" altLang="ko-KR" smtClean="0"/>
              <a:pPr>
                <a:defRPr/>
              </a:pPr>
              <a:t>25</a:t>
            </a:fld>
            <a:endParaRPr lang="en-US" altLang="ko-KR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C05B6572-4FD2-43BE-96EB-8709E78757EC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设备管理中的“设备无关”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AD8C04D-BBF4-4003-91D6-7C74C8257B70}"/>
              </a:ext>
            </a:extLst>
          </p:cNvPr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zh-CN" dirty="0"/>
              <a:t>OS</a:t>
            </a:r>
            <a:r>
              <a:rPr lang="zh-CN" altLang="en-US" dirty="0"/>
              <a:t>总结设备的特征并完成了分类</a:t>
            </a:r>
            <a:endParaRPr lang="en-US" altLang="zh-CN" dirty="0"/>
          </a:p>
          <a:p>
            <a:r>
              <a:rPr lang="zh-CN" altLang="en-US" dirty="0"/>
              <a:t>对于一类设备，</a:t>
            </a:r>
            <a:r>
              <a:rPr lang="en-US" altLang="zh-CN" dirty="0"/>
              <a:t>OS</a:t>
            </a:r>
            <a:r>
              <a:rPr lang="zh-CN" altLang="en-US" dirty="0"/>
              <a:t>提供统一的接口</a:t>
            </a:r>
            <a:endParaRPr lang="en-US" altLang="zh-CN" dirty="0"/>
          </a:p>
          <a:p>
            <a:pPr lvl="1"/>
            <a:r>
              <a:rPr lang="zh-CN" altLang="en-US" dirty="0"/>
              <a:t>接口中包罗万象，涵盖了这一类设备中所有可能出现的信息</a:t>
            </a:r>
            <a:endParaRPr lang="en-US" altLang="zh-CN" dirty="0"/>
          </a:p>
          <a:p>
            <a:r>
              <a:rPr lang="zh-CN" altLang="en-US" dirty="0"/>
              <a:t>有没有可能出现“无法归类”的设备？</a:t>
            </a:r>
          </a:p>
        </p:txBody>
      </p:sp>
    </p:spTree>
    <p:extLst>
      <p:ext uri="{BB962C8B-B14F-4D97-AF65-F5344CB8AC3E}">
        <p14:creationId xmlns:p14="http://schemas.microsoft.com/office/powerpoint/2010/main" val="22280407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45C384C-1731-2F55-9FC8-C77DF84BF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前情提要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C3F489B-EC66-4D97-61F1-D2FD4C5E9A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99" y="1569766"/>
            <a:ext cx="10801200" cy="4955577"/>
          </a:xfrm>
        </p:spPr>
        <p:txBody>
          <a:bodyPr>
            <a:normAutofit fontScale="70000" lnSpcReduction="20000"/>
          </a:bodyPr>
          <a:lstStyle/>
          <a:p>
            <a:pPr eaLnBrk="1" hangingPunct="1"/>
            <a:r>
              <a:rPr lang="zh-CN" altLang="en-US" dirty="0"/>
              <a:t>设备是计算机系统中差异化最大的部分，每个设备都有自己复杂的逻辑，而</a:t>
            </a:r>
            <a:r>
              <a:rPr lang="en-US" altLang="zh-CN" dirty="0"/>
              <a:t>OS</a:t>
            </a:r>
            <a:r>
              <a:rPr lang="zh-CN" altLang="en-US" dirty="0"/>
              <a:t>的目标是让上层软件尽可能少的感知这些差异</a:t>
            </a:r>
            <a:endParaRPr lang="en-US" altLang="zh-CN" dirty="0"/>
          </a:p>
          <a:p>
            <a:pPr eaLnBrk="1" hangingPunct="1"/>
            <a:r>
              <a:rPr lang="zh-CN" altLang="en-US" dirty="0"/>
              <a:t>为了简化计算机系统的设计，通常设备会配有</a:t>
            </a:r>
            <a:r>
              <a:rPr lang="zh-CN" altLang="en-US" dirty="0">
                <a:solidFill>
                  <a:srgbClr val="FF0000"/>
                </a:solidFill>
              </a:rPr>
              <a:t>适配器</a:t>
            </a:r>
            <a:r>
              <a:rPr lang="zh-CN" altLang="en-US" dirty="0"/>
              <a:t>，将外设的数据准备好（完成必要的转换和处理等），然后通过总线或者其他接口，与设备的适配器进行通信</a:t>
            </a:r>
            <a:endParaRPr lang="en-US" altLang="zh-CN" dirty="0"/>
          </a:p>
          <a:p>
            <a:pPr eaLnBrk="1" hangingPunct="1"/>
            <a:r>
              <a:rPr lang="zh-CN" altLang="en-US" dirty="0"/>
              <a:t>在</a:t>
            </a:r>
            <a:r>
              <a:rPr lang="en-US" altLang="zh-CN" dirty="0"/>
              <a:t>USB</a:t>
            </a:r>
            <a:r>
              <a:rPr lang="zh-CN" altLang="en-US" dirty="0"/>
              <a:t>、</a:t>
            </a:r>
            <a:r>
              <a:rPr lang="en-US" altLang="zh-CN" dirty="0"/>
              <a:t>SCSI</a:t>
            </a:r>
            <a:r>
              <a:rPr lang="zh-CN" altLang="en-US" dirty="0"/>
              <a:t>等新型总线普及后，设备的控制器（如键盘控制器）一般出现在设备侧，控制器将状态和数据传输至总线适配器，如</a:t>
            </a:r>
            <a:r>
              <a:rPr lang="en-US" altLang="zh-CN" dirty="0"/>
              <a:t>USB</a:t>
            </a:r>
            <a:r>
              <a:rPr lang="zh-CN" altLang="en-US" dirty="0"/>
              <a:t>适配器中后，由</a:t>
            </a:r>
            <a:r>
              <a:rPr lang="en-US" altLang="zh-CN" dirty="0">
                <a:solidFill>
                  <a:srgbClr val="FF0000"/>
                </a:solidFill>
              </a:rPr>
              <a:t>USB</a:t>
            </a:r>
            <a:r>
              <a:rPr lang="zh-CN" altLang="en-US" dirty="0">
                <a:solidFill>
                  <a:srgbClr val="FF0000"/>
                </a:solidFill>
              </a:rPr>
              <a:t>适配器代为向</a:t>
            </a:r>
            <a:r>
              <a:rPr lang="en-US" altLang="zh-CN" dirty="0">
                <a:solidFill>
                  <a:srgbClr val="FF0000"/>
                </a:solidFill>
              </a:rPr>
              <a:t>CPU</a:t>
            </a:r>
            <a:r>
              <a:rPr lang="zh-CN" altLang="en-US" dirty="0">
                <a:solidFill>
                  <a:srgbClr val="FF0000"/>
                </a:solidFill>
              </a:rPr>
              <a:t>发起中断</a:t>
            </a:r>
            <a:endParaRPr lang="en-US" altLang="zh-CN" dirty="0">
              <a:solidFill>
                <a:srgbClr val="FF0000"/>
              </a:solidFill>
            </a:endParaRPr>
          </a:p>
          <a:p>
            <a:pPr eaLnBrk="1" hangingPunct="1"/>
            <a:r>
              <a:rPr lang="zh-CN" altLang="en-US" dirty="0"/>
              <a:t>在计算机一侧，使用</a:t>
            </a:r>
            <a:r>
              <a:rPr lang="en-US" altLang="zh-CN" dirty="0"/>
              <a:t>IO</a:t>
            </a:r>
            <a:r>
              <a:rPr lang="zh-CN" altLang="en-US" dirty="0"/>
              <a:t>专用端口</a:t>
            </a:r>
            <a:r>
              <a:rPr lang="en-US" altLang="zh-CN" dirty="0"/>
              <a:t>(</a:t>
            </a:r>
            <a:r>
              <a:rPr lang="zh-CN" altLang="en-US" dirty="0"/>
              <a:t>早期</a:t>
            </a:r>
            <a:r>
              <a:rPr lang="en-US" altLang="zh-CN" dirty="0" err="1"/>
              <a:t>X86</a:t>
            </a:r>
            <a:r>
              <a:rPr lang="en-US" altLang="zh-CN" dirty="0"/>
              <a:t>)</a:t>
            </a:r>
            <a:r>
              <a:rPr lang="zh-CN" altLang="en-US" dirty="0"/>
              <a:t>或者使用预留的地址区域</a:t>
            </a:r>
            <a:r>
              <a:rPr lang="en-US" altLang="zh-CN" dirty="0"/>
              <a:t>(RISC</a:t>
            </a:r>
            <a:r>
              <a:rPr lang="zh-CN" altLang="en-US" dirty="0"/>
              <a:t>和后期</a:t>
            </a:r>
            <a:r>
              <a:rPr lang="en-US" altLang="zh-CN" dirty="0" err="1"/>
              <a:t>X86</a:t>
            </a:r>
            <a:r>
              <a:rPr lang="en-US" altLang="zh-CN" dirty="0"/>
              <a:t>)</a:t>
            </a:r>
            <a:r>
              <a:rPr lang="zh-CN" altLang="en-US" dirty="0"/>
              <a:t>的方式访问这些适配器。但这些区域通常都需要</a:t>
            </a:r>
            <a:r>
              <a:rPr lang="zh-CN" altLang="en-US" dirty="0">
                <a:solidFill>
                  <a:srgbClr val="FF0000"/>
                </a:solidFill>
              </a:rPr>
              <a:t>特殊的权限管理</a:t>
            </a:r>
            <a:r>
              <a:rPr lang="zh-CN" altLang="en-US" dirty="0"/>
              <a:t>，以保障</a:t>
            </a:r>
            <a:r>
              <a:rPr lang="en-US" altLang="zh-CN" dirty="0"/>
              <a:t>OS</a:t>
            </a:r>
            <a:r>
              <a:rPr lang="zh-CN" altLang="en-US" dirty="0"/>
              <a:t>对设备的控制权</a:t>
            </a:r>
            <a:endParaRPr lang="en-US" altLang="zh-CN" dirty="0"/>
          </a:p>
          <a:p>
            <a:pPr eaLnBrk="1" hangingPunct="1"/>
            <a:r>
              <a:rPr lang="en-US" altLang="zh-CN" dirty="0"/>
              <a:t>CPU</a:t>
            </a:r>
            <a:r>
              <a:rPr lang="zh-CN" altLang="en-US" dirty="0"/>
              <a:t>可以选择使用中断、或者查询的方式，逐个或者批量的与设备端进行数据通信，分别对应于</a:t>
            </a:r>
            <a:r>
              <a:rPr lang="zh-CN" altLang="en-US" dirty="0">
                <a:solidFill>
                  <a:srgbClr val="FF0000"/>
                </a:solidFill>
              </a:rPr>
              <a:t>轮询、中断</a:t>
            </a:r>
            <a:r>
              <a:rPr lang="zh-CN" altLang="en-US" dirty="0"/>
              <a:t>和</a:t>
            </a:r>
            <a:r>
              <a:rPr lang="en-US" altLang="zh-CN" dirty="0">
                <a:solidFill>
                  <a:srgbClr val="FF0000"/>
                </a:solidFill>
              </a:rPr>
              <a:t>CPU</a:t>
            </a:r>
            <a:r>
              <a:rPr lang="zh-CN" altLang="en-US" dirty="0">
                <a:solidFill>
                  <a:srgbClr val="FF0000"/>
                </a:solidFill>
              </a:rPr>
              <a:t>直接访问、</a:t>
            </a:r>
            <a:r>
              <a:rPr lang="en-US" altLang="zh-CN" dirty="0">
                <a:solidFill>
                  <a:srgbClr val="FF0000"/>
                </a:solidFill>
              </a:rPr>
              <a:t>DMA</a:t>
            </a:r>
            <a:r>
              <a:rPr lang="zh-CN" altLang="en-US" dirty="0">
                <a:solidFill>
                  <a:srgbClr val="FF0000"/>
                </a:solidFill>
              </a:rPr>
              <a:t>模式</a:t>
            </a:r>
            <a:r>
              <a:rPr lang="zh-CN" altLang="en-US" dirty="0"/>
              <a:t>，几种模式可以组合使用。传统系统中，一般采用中断，</a:t>
            </a:r>
            <a:r>
              <a:rPr lang="en-US" altLang="zh-CN" dirty="0"/>
              <a:t>DMA</a:t>
            </a:r>
            <a:r>
              <a:rPr lang="zh-CN" altLang="en-US" dirty="0"/>
              <a:t>模式，在现代高性能服务器中，轮询</a:t>
            </a:r>
            <a:r>
              <a:rPr lang="en-US" altLang="zh-CN" dirty="0"/>
              <a:t>+DMA</a:t>
            </a:r>
            <a:r>
              <a:rPr lang="zh-CN" altLang="en-US" dirty="0"/>
              <a:t>用于实现低延迟高速传输</a:t>
            </a:r>
            <a:endParaRPr lang="en-US" altLang="zh-CN" dirty="0"/>
          </a:p>
          <a:p>
            <a:pPr eaLnBrk="1" hangingPunct="1"/>
            <a:r>
              <a:rPr lang="zh-CN" altLang="en-US" dirty="0"/>
              <a:t>为了简化对于设备的管理，操作系统将设备做了分类，并且将所有试图接入的设备划分到其中某一个分类上。分类后</a:t>
            </a:r>
            <a:r>
              <a:rPr lang="en-US" altLang="zh-CN" dirty="0"/>
              <a:t>OS</a:t>
            </a:r>
            <a:r>
              <a:rPr lang="zh-CN" altLang="en-US" dirty="0"/>
              <a:t>提供了所有的该类所需数据结构的抽象，从而实现硬件无关；硬件相关层，只需要根据硬件的细节，填入相关的代码，就可以在上层不必感知硬件细节的情况下完成新设备的接入</a:t>
            </a:r>
            <a:endParaRPr lang="en-US" altLang="zh-CN" dirty="0"/>
          </a:p>
          <a:p>
            <a:pPr eaLnBrk="1" hangingPunct="1"/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BFBC1C8-0C32-1F9A-433E-7E77B1BF0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AEABD7-52A8-44F6-9B05-734EF5F3E2F6}" type="slidenum">
              <a:rPr lang="en-US" altLang="ko-KR" smtClean="0"/>
              <a:pPr>
                <a:defRPr/>
              </a:pPr>
              <a:t>26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4331403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23026D5-F884-5C9E-C027-BA16EB63A0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A0AEABD7-52A8-44F6-9B05-734EF5F3E2F6}" type="slidenum">
              <a:rPr lang="en-US" altLang="ko-KR" smtClean="0"/>
              <a:pPr>
                <a:defRPr/>
              </a:pPr>
              <a:t>27</a:t>
            </a:fld>
            <a:endParaRPr lang="en-US" altLang="ko-KR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E5A7375E-A9B2-878C-0133-C53BF1F05748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zh-CN" altLang="en-US" dirty="0"/>
              <a:t>示例：输入设备演化过程中的意外</a:t>
            </a:r>
            <a:r>
              <a:rPr lang="en-US" altLang="zh-CN" dirty="0"/>
              <a:t>---</a:t>
            </a:r>
            <a:r>
              <a:rPr lang="zh-CN" altLang="en-US" dirty="0"/>
              <a:t>多点触控屏</a:t>
            </a:r>
          </a:p>
        </p:txBody>
      </p:sp>
      <p:pic>
        <p:nvPicPr>
          <p:cNvPr id="5122" name="Picture 2" descr="Multitouch - The Technology of 2008 - Graet New">
            <a:extLst>
              <a:ext uri="{FF2B5EF4-FFF2-40B4-BE49-F238E27FC236}">
                <a16:creationId xmlns:a16="http://schemas.microsoft.com/office/drawing/2014/main" id="{FFB649AA-6643-4071-997B-BD4C52F44F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3712" y="1790700"/>
            <a:ext cx="5531696" cy="4014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46076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23026D5-F884-5C9E-C027-BA16EB63A0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A0AEABD7-52A8-44F6-9B05-734EF5F3E2F6}" type="slidenum">
              <a:rPr lang="en-US" altLang="ko-KR" smtClean="0"/>
              <a:pPr>
                <a:defRPr/>
              </a:pPr>
              <a:t>28</a:t>
            </a:fld>
            <a:endParaRPr lang="en-US" altLang="ko-KR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E5A7375E-A9B2-878C-0133-C53BF1F05748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zh-CN" altLang="en-US" dirty="0"/>
              <a:t>示例：输入设备演化过程中的意外</a:t>
            </a:r>
            <a:r>
              <a:rPr lang="en-US" altLang="zh-CN" dirty="0"/>
              <a:t>---</a:t>
            </a:r>
            <a:r>
              <a:rPr lang="zh-CN" altLang="en-US" dirty="0"/>
              <a:t>多点触控屏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701B8F2C-3C6D-7D98-840E-B2A9E3F9AA9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46413" y="1570038"/>
            <a:ext cx="4499174" cy="4351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E70D518D-6429-A43C-64B5-CE3E5086BABB}"/>
              </a:ext>
            </a:extLst>
          </p:cNvPr>
          <p:cNvSpPr txBox="1"/>
          <p:nvPr/>
        </p:nvSpPr>
        <p:spPr>
          <a:xfrm>
            <a:off x="2639616" y="5879013"/>
            <a:ext cx="777716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细节详见：https://blog.csdn.net/qq_41709234/article/details/130235461</a:t>
            </a:r>
          </a:p>
        </p:txBody>
      </p:sp>
    </p:spTree>
    <p:extLst>
      <p:ext uri="{BB962C8B-B14F-4D97-AF65-F5344CB8AC3E}">
        <p14:creationId xmlns:p14="http://schemas.microsoft.com/office/powerpoint/2010/main" val="31754862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01" name="灯片编号占位符 5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13B80686-6D79-4477-90C9-51AED0839F8B}" type="slidenum">
              <a:rPr kumimoji="0" lang="en-US" altLang="ko-KR" sz="1200">
                <a:solidFill>
                  <a:schemeClr val="bg1"/>
                </a:solidFill>
                <a:ea typeface="굴림" charset="-127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29</a:t>
            </a:fld>
            <a:endParaRPr kumimoji="0" lang="en-US" altLang="ko-KR" sz="1200">
              <a:solidFill>
                <a:schemeClr val="bg1"/>
              </a:solidFill>
              <a:ea typeface="굴림" charset="-127"/>
            </a:endParaRPr>
          </a:p>
        </p:txBody>
      </p:sp>
      <p:sp>
        <p:nvSpPr>
          <p:cNvPr id="55298" name="标题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zh-CN" sz="3600" dirty="0">
                <a:ea typeface="宋体" panose="02010600030101010101" pitchFamily="2" charset="-122"/>
              </a:rPr>
              <a:t>Device driver</a:t>
            </a:r>
            <a:r>
              <a:rPr lang="zh-CN" altLang="en-US" sz="3600" dirty="0">
                <a:ea typeface="宋体" panose="02010600030101010101" pitchFamily="2" charset="-122"/>
              </a:rPr>
              <a:t>向上层提供的的抽象</a:t>
            </a:r>
          </a:p>
        </p:txBody>
      </p:sp>
      <p:pic>
        <p:nvPicPr>
          <p:cNvPr id="8" name="Picture 6" descr="统一规范驱动程序接口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6875" y="1885950"/>
            <a:ext cx="8858250" cy="308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5"/>
          <p:cNvSpPr>
            <a:spLocks noChangeArrowheads="1"/>
          </p:cNvSpPr>
          <p:nvPr/>
        </p:nvSpPr>
        <p:spPr bwMode="auto">
          <a:xfrm>
            <a:off x="3287713" y="5734051"/>
            <a:ext cx="5688012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Wingdings" panose="05000000000000000000" pitchFamily="2" charset="2"/>
              <a:buNone/>
            </a:pPr>
            <a:r>
              <a:rPr kumimoji="0" lang="zh-CN" altLang="en-US"/>
              <a:t>ＤＭＡ传送操作步骤</a:t>
            </a:r>
          </a:p>
        </p:txBody>
      </p:sp>
      <p:pic>
        <p:nvPicPr>
          <p:cNvPr id="38915" name="Picture 6" descr="5-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4114" y="2205038"/>
            <a:ext cx="7667625" cy="3421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B3920166-17FE-7B9D-7B12-082FDDB26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４．直接存储器访问方式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D06B3D0-ABB1-77CF-6108-61BB65E2E2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外设与存储器之间可以用</a:t>
            </a:r>
            <a:r>
              <a:rPr lang="en-US" altLang="zh-CN" dirty="0"/>
              <a:t>DMA</a:t>
            </a:r>
            <a:r>
              <a:rPr lang="zh-CN" altLang="en-US" dirty="0"/>
              <a:t>方式直接传递数据。</a:t>
            </a:r>
          </a:p>
          <a:p>
            <a:endParaRPr lang="zh-CN" altLang="en-US" dirty="0"/>
          </a:p>
        </p:txBody>
      </p:sp>
      <p:sp>
        <p:nvSpPr>
          <p:cNvPr id="4" name="灯片编号占位符 5">
            <a:extLst>
              <a:ext uri="{FF2B5EF4-FFF2-40B4-BE49-F238E27FC236}">
                <a16:creationId xmlns:a16="http://schemas.microsoft.com/office/drawing/2014/main" id="{04A3BA96-D358-C17C-6E31-FDDFE694C6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25344"/>
            <a:ext cx="2743200" cy="32657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EDE74BAE-0B1F-41D6-AAC2-725AE9F2292C}" type="slidenum">
              <a:rPr kumimoji="0" lang="en-US" altLang="ko-KR" sz="1200">
                <a:solidFill>
                  <a:schemeClr val="bg1"/>
                </a:solidFill>
                <a:ea typeface="굴림" charset="-127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</a:t>
            </a:fld>
            <a:endParaRPr kumimoji="0" lang="en-US" altLang="ko-KR" sz="1200" dirty="0">
              <a:solidFill>
                <a:schemeClr val="bg1"/>
              </a:solidFill>
              <a:ea typeface="굴림" charset="-127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BE64910-0FAA-010F-BFBC-BDDC1D505B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A0AEABD7-52A8-44F6-9B05-734EF5F3E2F6}" type="slidenum">
              <a:rPr lang="en-US" altLang="ko-KR" smtClean="0"/>
              <a:pPr>
                <a:defRPr/>
              </a:pPr>
              <a:t>30</a:t>
            </a:fld>
            <a:endParaRPr lang="en-US" altLang="ko-KR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6B5B7E5F-41EA-2443-F6CA-A0621FF8AA4B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程序如何获取设备的信息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9FA90FE-36EE-DC67-39D2-8C416F3C637D}"/>
              </a:ext>
            </a:extLst>
          </p:cNvPr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设备的数据通常存于内核态</a:t>
            </a:r>
            <a:endParaRPr lang="en-US" altLang="zh-CN" dirty="0"/>
          </a:p>
          <a:p>
            <a:pPr lvl="1"/>
            <a:r>
              <a:rPr lang="zh-CN" altLang="en-US" dirty="0"/>
              <a:t>设备的空间通常被映射到特权态区域</a:t>
            </a:r>
            <a:endParaRPr lang="en-US" altLang="zh-CN" dirty="0"/>
          </a:p>
          <a:p>
            <a:pPr lvl="1"/>
            <a:r>
              <a:rPr lang="zh-CN" altLang="en-US" dirty="0"/>
              <a:t>设备的管理指令为特权指令</a:t>
            </a:r>
            <a:endParaRPr lang="en-US" altLang="zh-CN" dirty="0"/>
          </a:p>
          <a:p>
            <a:pPr lvl="1"/>
            <a:r>
              <a:rPr lang="zh-CN" altLang="en-US" dirty="0"/>
              <a:t>设备管理需要借助中断等机制提高效率</a:t>
            </a:r>
            <a:endParaRPr lang="en-US" altLang="zh-CN" dirty="0"/>
          </a:p>
          <a:p>
            <a:pPr lvl="1"/>
            <a:r>
              <a:rPr lang="zh-CN" altLang="en-US" dirty="0"/>
              <a:t>设备的异常报错需要打断其他应用程序的执行</a:t>
            </a:r>
            <a:endParaRPr lang="en-US" altLang="zh-CN" dirty="0"/>
          </a:p>
          <a:p>
            <a:r>
              <a:rPr lang="zh-CN" altLang="en-US" dirty="0"/>
              <a:t>用户可以从设备中按照特定的格式获取数据</a:t>
            </a:r>
            <a:endParaRPr lang="en-US" altLang="zh-CN" dirty="0"/>
          </a:p>
          <a:p>
            <a:r>
              <a:rPr lang="zh-CN" altLang="en-US" dirty="0"/>
              <a:t>用户可以按照特定的格式向设备发送数据</a:t>
            </a:r>
            <a:endParaRPr lang="en-US" altLang="zh-CN" dirty="0"/>
          </a:p>
          <a:p>
            <a:r>
              <a:rPr lang="zh-CN" altLang="en-US" dirty="0"/>
              <a:t>作为一种“图省事”的方法，有些</a:t>
            </a:r>
            <a:r>
              <a:rPr lang="en-US" altLang="zh-CN" dirty="0"/>
              <a:t>OS</a:t>
            </a:r>
            <a:r>
              <a:rPr lang="zh-CN" altLang="en-US" dirty="0"/>
              <a:t>（例如</a:t>
            </a:r>
            <a:r>
              <a:rPr lang="en-US" altLang="zh-CN" dirty="0"/>
              <a:t>Linux)</a:t>
            </a:r>
            <a:r>
              <a:rPr lang="zh-CN" altLang="en-US" dirty="0"/>
              <a:t>借助文件系统的</a:t>
            </a:r>
            <a:r>
              <a:rPr lang="en-US" altLang="zh-CN" dirty="0" err="1"/>
              <a:t>syscall</a:t>
            </a:r>
            <a:r>
              <a:rPr lang="zh-CN" altLang="en-US" dirty="0"/>
              <a:t>接口，实现对设备的读写</a:t>
            </a:r>
          </a:p>
        </p:txBody>
      </p:sp>
    </p:spTree>
    <p:extLst>
      <p:ext uri="{BB962C8B-B14F-4D97-AF65-F5344CB8AC3E}">
        <p14:creationId xmlns:p14="http://schemas.microsoft.com/office/powerpoint/2010/main" val="5108173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10945A5-3444-8AD8-9A68-F6CEE3296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A0AEABD7-52A8-44F6-9B05-734EF5F3E2F6}" type="slidenum">
              <a:rPr lang="en-US" altLang="ko-KR" smtClean="0"/>
              <a:pPr>
                <a:defRPr/>
              </a:pPr>
              <a:t>31</a:t>
            </a:fld>
            <a:endParaRPr lang="en-US" altLang="ko-KR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BDF566CB-7EEB-CD1F-B54A-161BB723D7CC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zh-CN" dirty="0"/>
              <a:t>Everything is file in Linux</a:t>
            </a:r>
            <a:endParaRPr lang="zh-CN" altLang="en-US" dirty="0"/>
          </a:p>
        </p:txBody>
      </p:sp>
      <p:pic>
        <p:nvPicPr>
          <p:cNvPr id="8194" name="Picture 2" descr="Linux Filesystem | Blog of Dr. Agnibho">
            <a:extLst>
              <a:ext uri="{FF2B5EF4-FFF2-40B4-BE49-F238E27FC236}">
                <a16:creationId xmlns:a16="http://schemas.microsoft.com/office/drawing/2014/main" id="{A1D52024-804C-9181-106E-C5DF45686C7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700337" y="2245519"/>
            <a:ext cx="6791325" cy="3000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00610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7CC8DA5-A57D-0754-0B91-FF744D56F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A0AEABD7-52A8-44F6-9B05-734EF5F3E2F6}" type="slidenum">
              <a:rPr lang="en-US" altLang="ko-KR" smtClean="0"/>
              <a:pPr>
                <a:defRPr/>
              </a:pPr>
              <a:t>32</a:t>
            </a:fld>
            <a:endParaRPr lang="en-US" altLang="ko-KR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01EDE4B5-3CBA-7027-A92E-F82613111260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设备类型的特例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B53F246-FC88-B082-8718-F15D713DDEF0}"/>
              </a:ext>
            </a:extLst>
          </p:cNvPr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键盘是输入设备还是输出设备？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r>
              <a:rPr lang="zh-CN" altLang="en-US" dirty="0"/>
              <a:t>如何控制向一个“输入设备”发送控制命令？</a:t>
            </a:r>
            <a:endParaRPr lang="en-US" altLang="zh-CN" dirty="0"/>
          </a:p>
          <a:p>
            <a:pPr lvl="1"/>
            <a:r>
              <a:rPr lang="zh-CN" altLang="en-US" dirty="0"/>
              <a:t>一个专用的</a:t>
            </a:r>
            <a:r>
              <a:rPr lang="en-US" altLang="zh-CN" dirty="0"/>
              <a:t>API</a:t>
            </a:r>
            <a:r>
              <a:rPr lang="zh-CN" altLang="en-US" dirty="0"/>
              <a:t>：</a:t>
            </a:r>
            <a:r>
              <a:rPr lang="en-US" altLang="zh-CN" dirty="0" err="1"/>
              <a:t>ioctl</a:t>
            </a:r>
            <a:endParaRPr lang="en-US" altLang="zh-CN" dirty="0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FB16F528-9AB2-2999-51C4-672C393D59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583832" y="2132856"/>
            <a:ext cx="2592288" cy="1454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151D3C32-0962-6C2D-35D2-2C0917C573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9915" y="4653136"/>
            <a:ext cx="4944357" cy="175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610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2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2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2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2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E85AD7E-D591-42B5-A759-38F9A0A735C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524625"/>
            <a:ext cx="2743200" cy="3270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A0AEABD7-52A8-44F6-9B05-734EF5F3E2F6}" type="slidenum">
              <a:rPr lang="en-US" altLang="ko-KR" smtClean="0"/>
              <a:pPr>
                <a:defRPr/>
              </a:pPr>
              <a:t>33</a:t>
            </a:fld>
            <a:endParaRPr lang="en-US" altLang="ko-KR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60A8F7D-C648-4ACF-B661-6929BE2F94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7602" y="-27384"/>
            <a:ext cx="82330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1436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E21B919-827D-C980-746B-B709447426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D132D7D7-8B4F-43E6-BE19-1B8B6565FE16}" type="slidenum">
              <a:rPr lang="en-US" altLang="ko-KR" smtClean="0"/>
              <a:pPr>
                <a:defRPr/>
              </a:pPr>
              <a:t>34</a:t>
            </a:fld>
            <a:endParaRPr lang="en-US" altLang="ko-KR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BF3B6D05-7162-C9C7-A9B7-E1097ED7894C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zh-CN" dirty="0"/>
              <a:t>Linux</a:t>
            </a:r>
            <a:r>
              <a:rPr lang="zh-CN" altLang="en-US" dirty="0"/>
              <a:t>中设备管理的特例：热插拔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A5CD9EB3-6A59-373E-DCA8-E121016FAAB2}"/>
              </a:ext>
            </a:extLst>
          </p:cNvPr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如果说设备的信息是从与其对应的特定文件中读取的，那么与热插拔设备对应的文件是哪个？</a:t>
            </a:r>
            <a:endParaRPr lang="en-US" altLang="zh-CN" dirty="0"/>
          </a:p>
          <a:p>
            <a:pPr lvl="1"/>
            <a:r>
              <a:rPr lang="zh-CN" altLang="en-US" dirty="0"/>
              <a:t>可能接入的设备的种类和数量都是不可预期的</a:t>
            </a:r>
            <a:endParaRPr lang="en-US" altLang="zh-CN" dirty="0"/>
          </a:p>
          <a:p>
            <a:pPr lvl="1"/>
            <a:r>
              <a:rPr lang="zh-CN" altLang="en-US" dirty="0"/>
              <a:t>设备随时接入和移除，意味着对应文件的创建和删除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BF81C34A-6688-84A8-8EE8-EF779B27E1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7728" y="1916832"/>
            <a:ext cx="5328592" cy="419550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6D400EC6-7AAE-7053-DE67-49C471F98BE9}"/>
              </a:ext>
            </a:extLst>
          </p:cNvPr>
          <p:cNvSpPr txBox="1"/>
          <p:nvPr/>
        </p:nvSpPr>
        <p:spPr>
          <a:xfrm>
            <a:off x="2855641" y="6112332"/>
            <a:ext cx="68408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细节详见：https://blog.51cto.com/u_15930680/5990531</a:t>
            </a:r>
          </a:p>
        </p:txBody>
      </p:sp>
    </p:spTree>
    <p:extLst>
      <p:ext uri="{BB962C8B-B14F-4D97-AF65-F5344CB8AC3E}">
        <p14:creationId xmlns:p14="http://schemas.microsoft.com/office/powerpoint/2010/main" val="580819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22" name="灯片编号占位符 5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37101CB3-B872-46AD-BEB6-148E6D6F176C}" type="slidenum">
              <a:rPr kumimoji="0" lang="en-US" altLang="ko-KR" sz="1200">
                <a:solidFill>
                  <a:schemeClr val="bg1"/>
                </a:solidFill>
                <a:ea typeface="굴림" charset="-127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35</a:t>
            </a:fld>
            <a:endParaRPr kumimoji="0" lang="en-US" altLang="ko-KR" sz="1200">
              <a:solidFill>
                <a:schemeClr val="bg1"/>
              </a:solidFill>
              <a:ea typeface="굴림" charset="-127"/>
            </a:endParaRPr>
          </a:p>
        </p:txBody>
      </p:sp>
      <p:sp>
        <p:nvSpPr>
          <p:cNvPr id="60418" name="标题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zh-CN" sz="3600" dirty="0">
                <a:ea typeface="宋体" panose="02010600030101010101" pitchFamily="2" charset="-122"/>
              </a:rPr>
              <a:t>I/O software in User space</a:t>
            </a:r>
            <a:r>
              <a:rPr lang="zh-CN" altLang="en-US" sz="3600" dirty="0">
                <a:ea typeface="宋体" panose="02010600030101010101" pitchFamily="2" charset="-122"/>
              </a:rPr>
              <a:t>的其他模式</a:t>
            </a:r>
          </a:p>
        </p:txBody>
      </p:sp>
      <p:sp>
        <p:nvSpPr>
          <p:cNvPr id="60419" name="内容占位符 2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kumimoji="0" lang="en-US" altLang="zh-CN" sz="2400" dirty="0">
                <a:ea typeface="宋体" panose="02010600030101010101" pitchFamily="2" charset="-122"/>
              </a:rPr>
              <a:t>SDK/DDK or libraries for programming</a:t>
            </a:r>
          </a:p>
          <a:p>
            <a:pPr lvl="1">
              <a:lnSpc>
                <a:spcPct val="120000"/>
              </a:lnSpc>
              <a:spcBef>
                <a:spcPct val="0"/>
              </a:spcBef>
            </a:pPr>
            <a:r>
              <a:rPr kumimoji="0" lang="en-US" altLang="zh-CN" sz="2000" dirty="0">
                <a:ea typeface="宋体" panose="02010600030101010101" pitchFamily="2" charset="-122"/>
              </a:rPr>
              <a:t>Hide the details of device driver and make it simple for user to access I/O devices</a:t>
            </a:r>
          </a:p>
          <a:p>
            <a:pPr lvl="1">
              <a:lnSpc>
                <a:spcPct val="120000"/>
              </a:lnSpc>
              <a:spcBef>
                <a:spcPct val="0"/>
              </a:spcBef>
            </a:pPr>
            <a:r>
              <a:rPr kumimoji="0" lang="en-US" altLang="zh-CN" sz="2000" dirty="0">
                <a:ea typeface="宋体" panose="02010600030101010101" pitchFamily="2" charset="-122"/>
              </a:rPr>
              <a:t>Such as “</a:t>
            </a:r>
            <a:r>
              <a:rPr kumimoji="0" lang="en-US" altLang="zh-CN" sz="2000" dirty="0" err="1">
                <a:ea typeface="宋体" panose="02010600030101010101" pitchFamily="2" charset="-122"/>
              </a:rPr>
              <a:t>cout</a:t>
            </a:r>
            <a:r>
              <a:rPr kumimoji="0" lang="en-US" altLang="zh-CN" sz="2000" dirty="0">
                <a:ea typeface="宋体" panose="02010600030101010101" pitchFamily="2" charset="-122"/>
              </a:rPr>
              <a:t>”, ”print”……</a:t>
            </a: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kumimoji="0" lang="en-US" altLang="zh-CN" sz="2400" dirty="0">
                <a:ea typeface="宋体" panose="02010600030101010101" pitchFamily="2" charset="-122"/>
              </a:rPr>
              <a:t>Spooling and daemon</a:t>
            </a:r>
          </a:p>
          <a:p>
            <a:pPr lvl="1">
              <a:lnSpc>
                <a:spcPct val="120000"/>
              </a:lnSpc>
              <a:spcBef>
                <a:spcPct val="0"/>
              </a:spcBef>
            </a:pPr>
            <a:r>
              <a:rPr kumimoji="0" lang="en-US" altLang="zh-CN" sz="2000" dirty="0">
                <a:ea typeface="宋体" panose="02010600030101010101" pitchFamily="2" charset="-122"/>
              </a:rPr>
              <a:t>Virtual device for users</a:t>
            </a:r>
          </a:p>
          <a:p>
            <a:pPr lvl="1">
              <a:lnSpc>
                <a:spcPct val="120000"/>
              </a:lnSpc>
              <a:spcBef>
                <a:spcPct val="0"/>
              </a:spcBef>
            </a:pPr>
            <a:r>
              <a:rPr kumimoji="0" lang="en-US" altLang="zh-CN" sz="2000" dirty="0">
                <a:ea typeface="宋体" panose="02010600030101010101" pitchFamily="2" charset="-122"/>
              </a:rPr>
              <a:t>Buffering and scheduling for device sharing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5"/>
          <p:cNvSpPr>
            <a:spLocks noChangeArrowheads="1"/>
          </p:cNvSpPr>
          <p:nvPr/>
        </p:nvSpPr>
        <p:spPr bwMode="auto">
          <a:xfrm>
            <a:off x="1524001" y="2481233"/>
            <a:ext cx="18473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kumimoji="0" lang="zh-CN" altLang="en-US" sz="2000">
              <a:latin typeface="Times New Roman" panose="02020603050405020304" pitchFamily="18" charset="0"/>
            </a:endParaRPr>
          </a:p>
        </p:txBody>
      </p:sp>
      <p:graphicFrame>
        <p:nvGraphicFramePr>
          <p:cNvPr id="62467" name="Object 4"/>
          <p:cNvGraphicFramePr>
            <a:graphicFrameLocks noChangeAspect="1"/>
          </p:cNvGraphicFramePr>
          <p:nvPr/>
        </p:nvGraphicFramePr>
        <p:xfrm>
          <a:off x="2063750" y="1412875"/>
          <a:ext cx="7848600" cy="3143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3" name="Visio" r:id="rId3" imgW="5940493" imgH="2374650" progId="Visio.Drawing.11">
                  <p:embed/>
                </p:oleObj>
              </mc:Choice>
              <mc:Fallback>
                <p:oleObj name="Visio" r:id="rId3" imgW="5940493" imgH="2374650" progId="Visio.Drawing.11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63750" y="1412875"/>
                        <a:ext cx="7848600" cy="314325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2469" name="Text Box 7"/>
          <p:cNvSpPr txBox="1">
            <a:spLocks noChangeArrowheads="1"/>
          </p:cNvSpPr>
          <p:nvPr/>
        </p:nvSpPr>
        <p:spPr bwMode="auto">
          <a:xfrm>
            <a:off x="2424113" y="4365626"/>
            <a:ext cx="8064500" cy="176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zh-CN" altLang="en-US" sz="2000">
                <a:latin typeface="Times New Roman" panose="02020603050405020304" pitchFamily="18" charset="0"/>
              </a:rPr>
              <a:t>预输入模块：将作业输入到输入井中；</a:t>
            </a:r>
          </a:p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zh-CN" altLang="en-US" sz="2000">
                <a:latin typeface="Times New Roman" panose="02020603050405020304" pitchFamily="18" charset="0"/>
              </a:rPr>
              <a:t>缓输出模块：将作业结果缓冲式输出到独享设备上；</a:t>
            </a:r>
            <a:r>
              <a:rPr kumimoji="0" lang="zh-CN" altLang="en-US" sz="2000" b="1">
                <a:latin typeface="Times New Roman" panose="02020603050405020304" pitchFamily="18" charset="0"/>
              </a:rPr>
              <a:t> </a:t>
            </a:r>
            <a:endParaRPr kumimoji="0" lang="zh-CN" altLang="en-US" sz="2000">
              <a:latin typeface="Times New Roman" panose="02020603050405020304" pitchFamily="18" charset="0"/>
            </a:endParaRPr>
          </a:p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zh-CN" altLang="en-US" sz="2000">
                <a:latin typeface="Times New Roman" panose="02020603050405020304" pitchFamily="18" charset="0"/>
              </a:rPr>
              <a:t>作业调度模块：控制作业从输入井中取数，向输出井中送数；</a:t>
            </a:r>
          </a:p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zh-CN" altLang="en-US" sz="2000">
                <a:latin typeface="Times New Roman" panose="02020603050405020304" pitchFamily="18" charset="0"/>
              </a:rPr>
              <a:t>输入、输出井：在磁盘上开辟的两个 “井”区域。 </a:t>
            </a:r>
          </a:p>
        </p:txBody>
      </p:sp>
      <p:sp>
        <p:nvSpPr>
          <p:cNvPr id="62470" name="灯片编号占位符 1"/>
          <p:cNvSpPr txBox="1">
            <a:spLocks noGrp="1"/>
          </p:cNvSpPr>
          <p:nvPr/>
        </p:nvSpPr>
        <p:spPr bwMode="auto">
          <a:xfrm>
            <a:off x="7772400" y="6248400"/>
            <a:ext cx="152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7113CF7B-24C7-44E0-A323-D24D4D478459}" type="slidenum">
              <a:rPr kumimoji="0" lang="en-US" altLang="zh-CN" sz="1200">
                <a:latin typeface="Times New Roman" panose="02020603050405020304" pitchFamily="18" charset="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36</a:t>
            </a:fld>
            <a:endParaRPr kumimoji="0" lang="en-US" altLang="zh-CN" sz="1200">
              <a:latin typeface="Times New Roman" panose="02020603050405020304" pitchFamily="18" charset="0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98D4619C-82FD-62CB-DE91-AD063905A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设备在进程间共享：</a:t>
            </a:r>
            <a:r>
              <a:rPr lang="en-US" altLang="zh-CN" dirty="0"/>
              <a:t>Spooling</a:t>
            </a:r>
            <a:r>
              <a:rPr lang="zh-CN" altLang="en-US" dirty="0"/>
              <a:t>工作原理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81A7B46-1E78-403E-B37E-53B26FDF9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D132D7D7-8B4F-43E6-BE19-1B8B6565FE16}" type="slidenum">
              <a:rPr lang="en-US" altLang="ko-KR" smtClean="0"/>
              <a:pPr>
                <a:defRPr/>
              </a:pPr>
              <a:t>37</a:t>
            </a:fld>
            <a:endParaRPr lang="en-US" altLang="ko-KR" dirty="0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66176688-C026-48F6-A26E-04F393ABDA10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典型设备工作原理示意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E6216C9-9D8A-4CF0-8E71-D4B8FD848DCA}"/>
              </a:ext>
            </a:extLst>
          </p:cNvPr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存储类设备</a:t>
            </a:r>
            <a:endParaRPr lang="en-US" altLang="zh-CN" dirty="0"/>
          </a:p>
          <a:p>
            <a:pPr lvl="1"/>
            <a:r>
              <a:rPr lang="zh-CN" altLang="en-US" dirty="0"/>
              <a:t>磁盘</a:t>
            </a:r>
            <a:endParaRPr lang="en-US" altLang="zh-CN" dirty="0"/>
          </a:p>
          <a:p>
            <a:pPr lvl="1"/>
            <a:r>
              <a:rPr lang="zh-CN" altLang="en-US" dirty="0"/>
              <a:t>光盘</a:t>
            </a:r>
            <a:endParaRPr lang="en-US" altLang="zh-CN" dirty="0"/>
          </a:p>
          <a:p>
            <a:pPr lvl="1"/>
            <a:r>
              <a:rPr lang="en-US" altLang="zh-CN" dirty="0"/>
              <a:t>Flash</a:t>
            </a:r>
          </a:p>
          <a:p>
            <a:r>
              <a:rPr lang="zh-CN" altLang="en-US" dirty="0"/>
              <a:t>显示设备</a:t>
            </a:r>
            <a:endParaRPr lang="en-US" altLang="zh-CN" dirty="0"/>
          </a:p>
          <a:p>
            <a:pPr lvl="1"/>
            <a:r>
              <a:rPr lang="zh-CN" altLang="en-US" dirty="0"/>
              <a:t>显示器</a:t>
            </a:r>
            <a:endParaRPr lang="en-US" altLang="zh-CN" dirty="0"/>
          </a:p>
          <a:p>
            <a:pPr lvl="1"/>
            <a:r>
              <a:rPr lang="zh-CN" altLang="en-US" dirty="0"/>
              <a:t>显卡</a:t>
            </a:r>
            <a:endParaRPr lang="en-US" altLang="zh-CN" dirty="0"/>
          </a:p>
          <a:p>
            <a:r>
              <a:rPr lang="zh-CN" altLang="en-US" dirty="0"/>
              <a:t>时钟</a:t>
            </a: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653181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1" name="Rectangle 3"/>
          <p:cNvSpPr>
            <a:spLocks noGrp="1" noChangeArrowheads="1"/>
          </p:cNvSpPr>
          <p:nvPr>
            <p:ph idx="1"/>
          </p:nvPr>
        </p:nvSpPr>
        <p:spPr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kumimoji="0" lang="zh-CN" altLang="en-US" sz="2400" dirty="0">
                <a:ea typeface="宋体" panose="02010600030101010101" pitchFamily="2" charset="-122"/>
              </a:rPr>
              <a:t> 磁盘是一种外设，</a:t>
            </a:r>
            <a:r>
              <a:rPr kumimoji="0" lang="en-US" altLang="zh-CN" sz="2400" dirty="0">
                <a:ea typeface="宋体" panose="02010600030101010101" pitchFamily="2" charset="-122"/>
              </a:rPr>
              <a:t>CPU</a:t>
            </a:r>
            <a:r>
              <a:rPr kumimoji="0" lang="zh-CN" altLang="en-US" sz="2400" dirty="0">
                <a:ea typeface="宋体" panose="02010600030101010101" pitchFamily="2" charset="-122"/>
              </a:rPr>
              <a:t>和内存访问速度比磁盘快若干个数量级，磁盘系统的性能对整个系统性能有重要影响，磁盘设备管理的目标就是提高磁盘的访问速度和安全性。从以下几方面讲：</a:t>
            </a:r>
            <a:endParaRPr kumimoji="0" lang="en-US" altLang="zh-CN" sz="2400" dirty="0">
              <a:ea typeface="宋体" panose="02010600030101010101" pitchFamily="2" charset="-122"/>
            </a:endParaRPr>
          </a:p>
          <a:p>
            <a:pPr lvl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kumimoji="0" lang="en-US" altLang="zh-CN" sz="2000" dirty="0">
                <a:ea typeface="宋体" panose="02010600030101010101" pitchFamily="2" charset="-122"/>
              </a:rPr>
              <a:t>1. </a:t>
            </a:r>
            <a:r>
              <a:rPr kumimoji="0" lang="zh-CN" altLang="en-US" sz="2000" dirty="0">
                <a:ea typeface="宋体" panose="02010600030101010101" pitchFamily="2" charset="-122"/>
              </a:rPr>
              <a:t>磁盘硬件及访问性能</a:t>
            </a:r>
          </a:p>
          <a:p>
            <a:pPr lvl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kumimoji="0" lang="en-US" altLang="zh-CN" sz="2000" dirty="0">
                <a:ea typeface="宋体" panose="02010600030101010101" pitchFamily="2" charset="-122"/>
              </a:rPr>
              <a:t>2.RAID</a:t>
            </a:r>
          </a:p>
          <a:p>
            <a:pPr lvl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kumimoji="0" lang="en-US" altLang="zh-CN" sz="2000" dirty="0">
                <a:ea typeface="宋体" panose="02010600030101010101" pitchFamily="2" charset="-122"/>
              </a:rPr>
              <a:t>3.CD-ROM</a:t>
            </a:r>
          </a:p>
          <a:p>
            <a:pPr lvl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kumimoji="0" lang="en-US" altLang="zh-CN" sz="2000" dirty="0">
                <a:ea typeface="宋体" panose="02010600030101010101" pitchFamily="2" charset="-122"/>
              </a:rPr>
              <a:t>4.</a:t>
            </a:r>
            <a:r>
              <a:rPr kumimoji="0" lang="zh-CN" altLang="en-US" sz="2000" dirty="0">
                <a:ea typeface="宋体" panose="02010600030101010101" pitchFamily="2" charset="-122"/>
              </a:rPr>
              <a:t>可刻录／可重写ＣＤ</a:t>
            </a:r>
          </a:p>
          <a:p>
            <a:pPr lvl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kumimoji="0" lang="en-US" altLang="zh-CN" sz="2000" dirty="0">
                <a:ea typeface="宋体" panose="02010600030101010101" pitchFamily="2" charset="-122"/>
              </a:rPr>
              <a:t>5.</a:t>
            </a:r>
            <a:r>
              <a:rPr kumimoji="0" lang="zh-CN" altLang="en-US" sz="2000" dirty="0">
                <a:ea typeface="宋体" panose="02010600030101010101" pitchFamily="2" charset="-122"/>
              </a:rPr>
              <a:t>ＤＶＤ</a:t>
            </a:r>
          </a:p>
          <a:p>
            <a:pPr lvl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kumimoji="0" lang="en-US" altLang="zh-CN" sz="2000" dirty="0">
                <a:ea typeface="宋体" panose="02010600030101010101" pitchFamily="2" charset="-122"/>
              </a:rPr>
              <a:t>6. </a:t>
            </a:r>
            <a:r>
              <a:rPr kumimoji="0" lang="zh-CN" altLang="en-US" sz="2000" dirty="0">
                <a:ea typeface="宋体" panose="02010600030101010101" pitchFamily="2" charset="-122"/>
              </a:rPr>
              <a:t>磁盘格式化问题</a:t>
            </a:r>
          </a:p>
          <a:p>
            <a:pPr lvl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kumimoji="0" lang="en-US" altLang="zh-CN" sz="2000" dirty="0">
                <a:ea typeface="宋体" panose="02010600030101010101" pitchFamily="2" charset="-122"/>
              </a:rPr>
              <a:t>7.</a:t>
            </a:r>
            <a:r>
              <a:rPr kumimoji="0" lang="zh-CN" altLang="en-US" sz="2000" dirty="0">
                <a:ea typeface="宋体" panose="02010600030101010101" pitchFamily="2" charset="-122"/>
              </a:rPr>
              <a:t>磁盘访问调度策略</a:t>
            </a:r>
          </a:p>
        </p:txBody>
      </p:sp>
      <p:sp>
        <p:nvSpPr>
          <p:cNvPr id="3" name="标题 4">
            <a:extLst>
              <a:ext uri="{FF2B5EF4-FFF2-40B4-BE49-F238E27FC236}">
                <a16:creationId xmlns:a16="http://schemas.microsoft.com/office/drawing/2014/main" id="{80FA0C5E-D674-DBEE-7A19-57554E4491F8}"/>
              </a:ext>
            </a:extLst>
          </p:cNvPr>
          <p:cNvSpPr txBox="1">
            <a:spLocks/>
          </p:cNvSpPr>
          <p:nvPr/>
        </p:nvSpPr>
        <p:spPr>
          <a:xfrm>
            <a:off x="695400" y="871855"/>
            <a:ext cx="10801200" cy="6804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zh-CN" altLang="en-US" sz="3600" b="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Times New Roman" pitchFamily="18" charset="0"/>
                <a:ea typeface="宋体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Times New Roman" pitchFamily="18" charset="0"/>
                <a:ea typeface="宋体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Times New Roman" pitchFamily="18" charset="0"/>
                <a:ea typeface="宋体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Times New Roman" pitchFamily="18" charset="0"/>
                <a:ea typeface="宋体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zh-CN" altLang="en-US" dirty="0"/>
              <a:t>磁盘管理</a:t>
            </a:r>
          </a:p>
        </p:txBody>
      </p:sp>
      <p:sp>
        <p:nvSpPr>
          <p:cNvPr id="6" name="灯片编号占位符 3">
            <a:extLst>
              <a:ext uri="{FF2B5EF4-FFF2-40B4-BE49-F238E27FC236}">
                <a16:creationId xmlns:a16="http://schemas.microsoft.com/office/drawing/2014/main" id="{AFC9345D-77EB-2DA0-F281-88EE8ADA5F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25344"/>
            <a:ext cx="2743200" cy="326571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D132D7D7-8B4F-43E6-BE19-1B8B6565FE16}" type="slidenum">
              <a:rPr lang="en-US" altLang="ko-KR" smtClean="0"/>
              <a:pPr>
                <a:defRPr/>
              </a:pPr>
              <a:t>38</a:t>
            </a:fld>
            <a:endParaRPr lang="en-US" altLang="ko-KR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b">
            <a:spAutoFit/>
          </a:bodyPr>
          <a:lstStyle/>
          <a:p>
            <a:pPr algn="l" eaLnBrk="1" hangingPunct="1"/>
            <a:r>
              <a:rPr lang="en-US" altLang="zh-CN" sz="3200">
                <a:latin typeface="宋体" panose="02010600030101010101" pitchFamily="2" charset="-122"/>
                <a:ea typeface="宋体" panose="02010600030101010101" pitchFamily="2" charset="-122"/>
              </a:rPr>
              <a:t>1.</a:t>
            </a:r>
            <a:r>
              <a:rPr lang="en-US" altLang="zh-CN" sz="3200">
                <a:ea typeface="宋体" panose="02010600030101010101" pitchFamily="2" charset="-122"/>
              </a:rPr>
              <a:t> </a:t>
            </a:r>
            <a:r>
              <a:rPr lang="zh-CN" altLang="en-US" sz="3200">
                <a:ea typeface="宋体" panose="02010600030101010101" pitchFamily="2" charset="-122"/>
              </a:rPr>
              <a:t>磁盘硬件及访问性能</a:t>
            </a:r>
          </a:p>
        </p:txBody>
      </p:sp>
      <p:sp>
        <p:nvSpPr>
          <p:cNvPr id="64515" name="Rectangle 3"/>
          <p:cNvSpPr>
            <a:spLocks noGrp="1" noChangeArrowheads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pPr eaLnBrk="1" hangingPunct="1"/>
            <a:r>
              <a:rPr kumimoji="0" lang="zh-CN" altLang="en-US" sz="2400" dirty="0">
                <a:ea typeface="宋体" panose="02010600030101010101" pitchFamily="2" charset="-122"/>
              </a:rPr>
              <a:t>柱面定位时间：磁头移动到指定柱面的机械运动时间；</a:t>
            </a:r>
          </a:p>
          <a:p>
            <a:pPr eaLnBrk="1" hangingPunct="1"/>
            <a:r>
              <a:rPr kumimoji="0" lang="zh-CN" altLang="en-US" sz="2400" dirty="0">
                <a:ea typeface="宋体" panose="02010600030101010101" pitchFamily="2" charset="-122"/>
              </a:rPr>
              <a:t>旋转延迟时间：磁盘旋转到指定扇区的机械运动时间；它与磁盘转速相关，如：软盘转速可为</a:t>
            </a:r>
            <a:r>
              <a:rPr kumimoji="0" lang="en-US" altLang="zh-CN" sz="2400" dirty="0">
                <a:ea typeface="宋体" panose="02010600030101010101" pitchFamily="2" charset="-122"/>
              </a:rPr>
              <a:t>600r/m(</a:t>
            </a:r>
            <a:r>
              <a:rPr kumimoji="0" lang="zh-CN" altLang="en-US" sz="2400" dirty="0">
                <a:ea typeface="宋体" panose="02010600030101010101" pitchFamily="2" charset="-122"/>
              </a:rPr>
              <a:t>每分钟转速</a:t>
            </a:r>
            <a:r>
              <a:rPr kumimoji="0" lang="en-US" altLang="zh-CN" sz="2400" dirty="0">
                <a:ea typeface="宋体" panose="02010600030101010101" pitchFamily="2" charset="-122"/>
              </a:rPr>
              <a:t>)</a:t>
            </a:r>
            <a:r>
              <a:rPr kumimoji="0" lang="zh-CN" altLang="en-US" sz="2400" dirty="0">
                <a:ea typeface="宋体" panose="02010600030101010101" pitchFamily="2" charset="-122"/>
              </a:rPr>
              <a:t>，硬盘可为</a:t>
            </a:r>
            <a:r>
              <a:rPr kumimoji="0" lang="en-US" altLang="zh-CN" sz="2400" dirty="0">
                <a:ea typeface="宋体" panose="02010600030101010101" pitchFamily="2" charset="-122"/>
              </a:rPr>
              <a:t>10000r/m</a:t>
            </a:r>
            <a:r>
              <a:rPr kumimoji="0" lang="zh-CN" altLang="en-US" sz="2400" dirty="0">
                <a:ea typeface="宋体" panose="02010600030101010101" pitchFamily="2" charset="-122"/>
              </a:rPr>
              <a:t>。</a:t>
            </a:r>
          </a:p>
          <a:p>
            <a:pPr eaLnBrk="1" hangingPunct="1"/>
            <a:r>
              <a:rPr kumimoji="0" lang="zh-CN" altLang="en-US" sz="2400" dirty="0">
                <a:ea typeface="宋体" panose="02010600030101010101" pitchFamily="2" charset="-122"/>
              </a:rPr>
              <a:t>数据传送时间：从指定扇区读写数据的时间。</a:t>
            </a:r>
          </a:p>
        </p:txBody>
      </p:sp>
      <p:graphicFrame>
        <p:nvGraphicFramePr>
          <p:cNvPr id="6451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491499"/>
              </p:ext>
            </p:extLst>
          </p:nvPr>
        </p:nvGraphicFramePr>
        <p:xfrm>
          <a:off x="2567608" y="5474774"/>
          <a:ext cx="7452321" cy="10505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7" name="VISIO" r:id="rId3" imgW="4950000" imgH="699840" progId="Visio.Drawing.6">
                  <p:embed/>
                </p:oleObj>
              </mc:Choice>
              <mc:Fallback>
                <p:oleObj name="VISIO" r:id="rId3" imgW="4950000" imgH="699840" progId="Visio.Drawing.6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67608" y="5474774"/>
                        <a:ext cx="7452321" cy="105057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0358" name="Picture 5" descr="1-8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115780" y="3319510"/>
            <a:ext cx="3960440" cy="2155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灯片编号占位符 3">
            <a:extLst>
              <a:ext uri="{FF2B5EF4-FFF2-40B4-BE49-F238E27FC236}">
                <a16:creationId xmlns:a16="http://schemas.microsoft.com/office/drawing/2014/main" id="{10B1CCFE-7281-02F5-DECB-B0AD073D5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25344"/>
            <a:ext cx="2743200" cy="326571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D132D7D7-8B4F-43E6-BE19-1B8B6565FE16}" type="slidenum">
              <a:rPr lang="en-US" altLang="ko-KR" smtClean="0"/>
              <a:pPr>
                <a:defRPr/>
              </a:pPr>
              <a:t>39</a:t>
            </a:fld>
            <a:endParaRPr lang="en-US" altLang="ko-KR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03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03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5"/>
          <p:cNvSpPr>
            <a:spLocks noChangeArrowheads="1"/>
          </p:cNvSpPr>
          <p:nvPr/>
        </p:nvSpPr>
        <p:spPr bwMode="auto">
          <a:xfrm>
            <a:off x="2424114" y="4930477"/>
            <a:ext cx="7553325" cy="166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70000"/>
              </a:lnSpc>
              <a:buFont typeface="Wingdings" panose="05000000000000000000" pitchFamily="2" charset="2"/>
              <a:buNone/>
            </a:pPr>
            <a:r>
              <a:rPr kumimoji="0" lang="en-US" altLang="zh-CN" sz="2400" dirty="0"/>
              <a:t>(a) </a:t>
            </a:r>
            <a:r>
              <a:rPr kumimoji="0" lang="zh-CN" altLang="en-US" sz="2400" dirty="0"/>
              <a:t>无缓冲输入</a:t>
            </a:r>
          </a:p>
          <a:p>
            <a:pPr eaLnBrk="1" hangingPunct="1">
              <a:lnSpc>
                <a:spcPct val="70000"/>
              </a:lnSpc>
              <a:buFont typeface="Wingdings" panose="05000000000000000000" pitchFamily="2" charset="2"/>
              <a:buNone/>
            </a:pPr>
            <a:r>
              <a:rPr kumimoji="0" lang="en-US" altLang="zh-CN" sz="2400" dirty="0"/>
              <a:t>(b) </a:t>
            </a:r>
            <a:r>
              <a:rPr kumimoji="0" lang="zh-CN" altLang="en-US" sz="2400" dirty="0"/>
              <a:t>缓冲区放在用户空间</a:t>
            </a:r>
          </a:p>
          <a:p>
            <a:pPr eaLnBrk="1" hangingPunct="1">
              <a:lnSpc>
                <a:spcPct val="70000"/>
              </a:lnSpc>
              <a:buFont typeface="Wingdings" panose="05000000000000000000" pitchFamily="2" charset="2"/>
              <a:buNone/>
            </a:pPr>
            <a:r>
              <a:rPr kumimoji="0" lang="en-US" altLang="zh-CN" sz="2400" dirty="0"/>
              <a:t>(c) </a:t>
            </a:r>
            <a:r>
              <a:rPr kumimoji="0" lang="zh-CN" altLang="en-US" sz="2400" dirty="0"/>
              <a:t>缓冲区在核心空间，然后被复制到用户空间</a:t>
            </a:r>
          </a:p>
          <a:p>
            <a:pPr eaLnBrk="1" hangingPunct="1">
              <a:lnSpc>
                <a:spcPct val="70000"/>
              </a:lnSpc>
              <a:buFont typeface="Wingdings" panose="05000000000000000000" pitchFamily="2" charset="2"/>
              <a:buNone/>
            </a:pPr>
            <a:r>
              <a:rPr kumimoji="0" lang="en-US" altLang="zh-CN" sz="2400" dirty="0"/>
              <a:t>(d) </a:t>
            </a:r>
            <a:r>
              <a:rPr kumimoji="0" lang="zh-CN" altLang="en-US" sz="2400" dirty="0"/>
              <a:t>在内核空间有双缓冲区</a:t>
            </a:r>
            <a:endParaRPr kumimoji="0" lang="zh-CN" altLang="en-US" sz="2000" dirty="0"/>
          </a:p>
        </p:txBody>
      </p:sp>
      <p:pic>
        <p:nvPicPr>
          <p:cNvPr id="57347" name="Picture 6" descr="5-1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7568" y="1433928"/>
            <a:ext cx="7429500" cy="305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24E29C4C-B658-0064-EA54-7D5FD481EB61}"/>
              </a:ext>
            </a:extLst>
          </p:cNvPr>
          <p:cNvSpPr/>
          <p:nvPr/>
        </p:nvSpPr>
        <p:spPr bwMode="auto">
          <a:xfrm>
            <a:off x="4372050" y="1702117"/>
            <a:ext cx="1944216" cy="2997299"/>
          </a:xfrm>
          <a:prstGeom prst="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D4ADF78A-226D-11F5-C486-52C97436C1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DMA</a:t>
            </a:r>
            <a:r>
              <a:rPr lang="zh-CN" altLang="en-US" dirty="0"/>
              <a:t>使用缓冲可以匹配设备的速度差异</a:t>
            </a:r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1582A84C-7F1C-0B53-AEAF-7F60053014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25344"/>
            <a:ext cx="2743200" cy="32657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EDE74BAE-0B1F-41D6-AAC2-725AE9F2292C}" type="slidenum">
              <a:rPr kumimoji="0" lang="en-US" altLang="ko-KR" sz="1200">
                <a:solidFill>
                  <a:schemeClr val="bg1"/>
                </a:solidFill>
                <a:ea typeface="굴림" charset="-127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4</a:t>
            </a:fld>
            <a:endParaRPr kumimoji="0" lang="en-US" altLang="ko-KR" sz="1200" dirty="0">
              <a:solidFill>
                <a:schemeClr val="bg1"/>
              </a:solidFill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02263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3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4051" y="1700213"/>
            <a:ext cx="8334375" cy="4075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1CB54CD0-11BE-DE9E-6F73-9D759B577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典型软盘与硬盘参数对比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AD4D7A7-09E0-4EF3-3C83-A1A5A89E57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25344"/>
            <a:ext cx="2743200" cy="326571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D132D7D7-8B4F-43E6-BE19-1B8B6565FE16}" type="slidenum">
              <a:rPr lang="en-US" altLang="ko-KR" smtClean="0"/>
              <a:pPr>
                <a:defRPr/>
              </a:pPr>
              <a:t>40</a:t>
            </a:fld>
            <a:endParaRPr lang="en-US" altLang="ko-KR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FEDF76D6-D3EF-34E2-0760-63AF367B24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400" y="948368"/>
            <a:ext cx="10801200" cy="900961"/>
          </a:xfrm>
        </p:spPr>
        <p:txBody>
          <a:bodyPr>
            <a:normAutofit/>
          </a:bodyPr>
          <a:lstStyle/>
          <a:p>
            <a:r>
              <a:rPr lang="zh-CN" altLang="en-US" sz="2800" dirty="0"/>
              <a:t> 柱面定位（寻道）时间在访问时间中是主项，合理组织磁盘数据的存储位置可提高磁盘</a:t>
            </a:r>
            <a:r>
              <a:rPr lang="en-US" altLang="zh-CN" sz="2800" dirty="0"/>
              <a:t>I/O</a:t>
            </a:r>
            <a:r>
              <a:rPr lang="zh-CN" altLang="en-US" sz="2800" dirty="0"/>
              <a:t>性能。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F4DA1343-F308-E0AD-03D2-7EEB201675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99" y="1988839"/>
            <a:ext cx="10801200" cy="3932265"/>
          </a:xfrm>
        </p:spPr>
        <p:txBody>
          <a:bodyPr/>
          <a:lstStyle/>
          <a:p>
            <a:r>
              <a:rPr lang="zh-CN" altLang="zh-CN" sz="1800" b="0" kern="12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例：读一个</a:t>
            </a:r>
            <a:r>
              <a:rPr lang="en-US" altLang="zh-CN" sz="1800" b="0" kern="12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128KB</a:t>
            </a:r>
            <a:r>
              <a:rPr lang="zh-CN" altLang="zh-CN" sz="1800" b="0" kern="12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大小的文件：</a:t>
            </a:r>
            <a:br>
              <a:rPr lang="zh-CN" altLang="zh-CN" sz="1800" b="0" kern="12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</a:br>
            <a:r>
              <a:rPr lang="en-US" altLang="zh-CN" sz="1800" b="0" kern="12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(1)</a:t>
            </a:r>
            <a:r>
              <a:rPr lang="zh-CN" altLang="zh-CN" sz="1800" b="0" kern="12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文件若由</a:t>
            </a:r>
            <a:r>
              <a:rPr lang="en-US" altLang="zh-CN" sz="1800" b="0" kern="12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8</a:t>
            </a:r>
            <a:r>
              <a:rPr lang="zh-CN" altLang="zh-CN" sz="1800" b="0" kern="12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个连续磁道</a:t>
            </a:r>
            <a:r>
              <a:rPr lang="en-US" altLang="zh-CN" sz="1800" b="0" kern="12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(</a:t>
            </a:r>
            <a:r>
              <a:rPr lang="zh-CN" altLang="zh-CN" sz="1800" b="0" kern="12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每磁道</a:t>
            </a:r>
            <a:r>
              <a:rPr lang="en-US" altLang="zh-CN" sz="1800" b="0" kern="12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32</a:t>
            </a:r>
            <a:r>
              <a:rPr lang="zh-CN" altLang="zh-CN" sz="1800" b="0" kern="12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个扇区</a:t>
            </a:r>
            <a:r>
              <a:rPr lang="en-US" altLang="zh-CN" sz="1800" b="0" kern="12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)</a:t>
            </a:r>
            <a:r>
              <a:rPr lang="zh-CN" altLang="zh-CN" sz="1800" b="0" kern="12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上的</a:t>
            </a:r>
            <a:r>
              <a:rPr lang="en-US" altLang="zh-CN" sz="1800" b="0" kern="12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256</a:t>
            </a:r>
            <a:r>
              <a:rPr lang="zh-CN" altLang="zh-CN" sz="1800" b="0" kern="12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个扇区构成：</a:t>
            </a:r>
            <a:br>
              <a:rPr lang="zh-CN" altLang="zh-CN" sz="1800" b="0" kern="12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</a:br>
            <a:r>
              <a:rPr lang="zh-CN" altLang="zh-CN" sz="1800" b="0" kern="12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        </a:t>
            </a:r>
            <a:r>
              <a:rPr lang="en-US" altLang="zh-CN" sz="1800" b="0" kern="12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20ms+(8.3ms+16.7ms)*8=220ms;</a:t>
            </a:r>
            <a:br>
              <a:rPr lang="en-US" altLang="zh-CN" sz="1800" b="0" kern="12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</a:br>
            <a:r>
              <a:rPr lang="zh-CN" altLang="zh-CN" sz="1800" b="0" kern="12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其中，柱面定位时间为</a:t>
            </a:r>
            <a:r>
              <a:rPr lang="en-US" altLang="zh-CN" sz="1800" b="0" kern="12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20ms</a:t>
            </a:r>
            <a:r>
              <a:rPr lang="zh-CN" altLang="zh-CN" sz="1800" b="0" kern="12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，旋转延迟时间为</a:t>
            </a:r>
            <a:r>
              <a:rPr lang="en-US" altLang="zh-CN" sz="1800" b="0" kern="12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8.3ms</a:t>
            </a:r>
            <a:r>
              <a:rPr lang="zh-CN" altLang="zh-CN" sz="1800" b="0" kern="12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，</a:t>
            </a:r>
            <a:r>
              <a:rPr lang="en-US" altLang="zh-CN" sz="1800" b="0" kern="12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32</a:t>
            </a:r>
            <a:r>
              <a:rPr lang="zh-CN" altLang="zh-CN" sz="1800" b="0" kern="12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扇区数据传送时间为</a:t>
            </a:r>
            <a:r>
              <a:rPr lang="en-US" altLang="zh-CN" sz="1800" b="0" kern="12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16.7ms</a:t>
            </a:r>
            <a:r>
              <a:rPr lang="zh-CN" altLang="zh-CN" sz="1800" b="0" kern="12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；</a:t>
            </a:r>
            <a:br>
              <a:rPr lang="zh-CN" altLang="zh-CN" sz="1800" b="0" kern="12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</a:br>
            <a:r>
              <a:rPr lang="en-US" altLang="zh-CN" sz="1800" b="0" kern="12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(2)</a:t>
            </a:r>
            <a:r>
              <a:rPr lang="zh-CN" altLang="zh-CN" sz="1800" b="0" kern="12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文件若由</a:t>
            </a:r>
            <a:r>
              <a:rPr lang="en-US" altLang="zh-CN" sz="1800" b="0" kern="12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256</a:t>
            </a:r>
            <a:r>
              <a:rPr lang="zh-CN" altLang="zh-CN" sz="1800" b="0" kern="12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个随机分布的扇区构成：</a:t>
            </a:r>
            <a:br>
              <a:rPr lang="zh-CN" altLang="zh-CN" sz="1800" b="0" kern="12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</a:br>
            <a:r>
              <a:rPr lang="zh-CN" altLang="zh-CN" sz="1800" b="0" kern="12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        </a:t>
            </a:r>
            <a:r>
              <a:rPr lang="en-US" altLang="zh-CN" sz="1800" b="0" kern="12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(20ms+8.3ms+0.5ms)*256=7373ms;</a:t>
            </a:r>
            <a:br>
              <a:rPr lang="en-US" altLang="zh-CN" sz="1800" b="0" kern="12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</a:br>
            <a:r>
              <a:rPr lang="zh-CN" altLang="zh-CN" sz="1800" b="0" kern="12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其中，</a:t>
            </a:r>
            <a:r>
              <a:rPr lang="en-US" altLang="zh-CN" sz="1800" b="0" kern="12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1</a:t>
            </a:r>
            <a:r>
              <a:rPr lang="zh-CN" altLang="zh-CN" sz="1800" b="0" kern="12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扇区数据传送时间为</a:t>
            </a:r>
            <a:r>
              <a:rPr lang="en-US" altLang="zh-CN" sz="1800" b="0" kern="12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0.5ms</a:t>
            </a:r>
            <a:r>
              <a:rPr lang="zh-CN" altLang="zh-CN" sz="1800" b="0" kern="12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；</a:t>
            </a:r>
            <a:br>
              <a:rPr lang="zh-CN" altLang="zh-CN" sz="1800" b="0" kern="12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</a:br>
            <a:r>
              <a:rPr lang="zh-CN" altLang="zh-CN" sz="1800" b="0" kern="12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随机分布时的访问时间为连续分布时的</a:t>
            </a:r>
            <a:r>
              <a:rPr lang="en-US" altLang="zh-CN" sz="1800" b="0" kern="12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33.5</a:t>
            </a:r>
            <a:r>
              <a:rPr lang="zh-CN" altLang="zh-CN" sz="1800" b="0" kern="12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倍。</a:t>
            </a:r>
            <a:endParaRPr lang="zh-CN" altLang="en-US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587" name="Picture 6" descr="C:\B\b4\JPG\foo\5-18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8286" y="1696720"/>
            <a:ext cx="7550150" cy="3824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589" name="TextBox 4"/>
          <p:cNvSpPr txBox="1">
            <a:spLocks noChangeArrowheads="1"/>
          </p:cNvSpPr>
          <p:nvPr/>
        </p:nvSpPr>
        <p:spPr bwMode="auto">
          <a:xfrm>
            <a:off x="2208286" y="5521007"/>
            <a:ext cx="7704138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dirty="0">
                <a:latin typeface="Times New Roman" panose="02020603050405020304" pitchFamily="18" charset="0"/>
              </a:rPr>
              <a:t>盘商将有两个环带的物理几何规格虚化成统一环带的几何规格，便于</a:t>
            </a:r>
            <a:r>
              <a:rPr kumimoji="0" lang="en-US" altLang="zh-CN" dirty="0">
                <a:latin typeface="Times New Roman" panose="02020603050405020304" pitchFamily="18" charset="0"/>
              </a:rPr>
              <a:t>OS</a:t>
            </a:r>
            <a:r>
              <a:rPr kumimoji="0" lang="zh-CN" altLang="en-US" dirty="0">
                <a:latin typeface="Times New Roman" panose="02020603050405020304" pitchFamily="18" charset="0"/>
              </a:rPr>
              <a:t>的识别。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AC336122-BEDB-D597-51E7-9822F5552D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磁盘的物理及虚拟几何规格知识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FC4F7C1-A484-ABD7-4EA0-340C21E5EC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25344"/>
            <a:ext cx="2743200" cy="326571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D132D7D7-8B4F-43E6-BE19-1B8B6565FE16}" type="slidenum">
              <a:rPr lang="en-US" altLang="ko-KR" smtClean="0"/>
              <a:pPr>
                <a:defRPr/>
              </a:pPr>
              <a:t>42</a:t>
            </a:fld>
            <a:endParaRPr lang="en-US" altLang="ko-KR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9" name="Text Box 5"/>
          <p:cNvSpPr txBox="1">
            <a:spLocks noChangeArrowheads="1"/>
          </p:cNvSpPr>
          <p:nvPr/>
        </p:nvSpPr>
        <p:spPr bwMode="auto">
          <a:xfrm>
            <a:off x="2495600" y="1866584"/>
            <a:ext cx="741680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磁盘可用之前要做格式化，首先是对磁盘做低级格式化，实现在磁盘中划出一系列的同心磁道，每个磁道中包含若干个扇区，扇区格式为：</a:t>
            </a:r>
          </a:p>
        </p:txBody>
      </p:sp>
      <p:pic>
        <p:nvPicPr>
          <p:cNvPr id="75780" name="Picture 6" descr="5-2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4426" y="2852738"/>
            <a:ext cx="8283575" cy="766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5781" name="AutoShape 7"/>
          <p:cNvSpPr>
            <a:spLocks noChangeArrowheads="1"/>
          </p:cNvSpPr>
          <p:nvPr/>
        </p:nvSpPr>
        <p:spPr bwMode="auto">
          <a:xfrm>
            <a:off x="2384426" y="4437064"/>
            <a:ext cx="2232025" cy="1152525"/>
          </a:xfrm>
          <a:prstGeom prst="wedgeRectCallout">
            <a:avLst>
              <a:gd name="adj1" fmla="val -14763"/>
              <a:gd name="adj2" fmla="val -123485"/>
            </a:avLst>
          </a:prstGeom>
          <a:noFill/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用特殊位指明扇区开始，包含柱面及扇区的说明信息</a:t>
            </a:r>
          </a:p>
        </p:txBody>
      </p:sp>
      <p:sp>
        <p:nvSpPr>
          <p:cNvPr id="75782" name="AutoShape 8"/>
          <p:cNvSpPr>
            <a:spLocks noChangeArrowheads="1"/>
          </p:cNvSpPr>
          <p:nvPr/>
        </p:nvSpPr>
        <p:spPr bwMode="auto">
          <a:xfrm>
            <a:off x="8072439" y="4221163"/>
            <a:ext cx="2232025" cy="1295400"/>
          </a:xfrm>
          <a:prstGeom prst="wedgeRectCallout">
            <a:avLst>
              <a:gd name="adj1" fmla="val 41750"/>
              <a:gd name="adj2" fmla="val -99634"/>
            </a:avLst>
          </a:prstGeom>
          <a:noFill/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包含冗余信息用来恢复读错误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5BB07A75-2FA1-3B33-FC72-50E4635F77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6</a:t>
            </a:r>
            <a:r>
              <a:rPr lang="zh-CN" altLang="en-US" dirty="0"/>
              <a:t>．磁盘格式化问题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4097DEF-F3AB-4278-A07C-7521442691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25344"/>
            <a:ext cx="2743200" cy="326571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D132D7D7-8B4F-43E6-BE19-1B8B6565FE16}" type="slidenum">
              <a:rPr lang="en-US" altLang="ko-KR" smtClean="0"/>
              <a:pPr>
                <a:defRPr/>
              </a:pPr>
              <a:t>43</a:t>
            </a:fld>
            <a:endParaRPr lang="en-US" altLang="ko-KR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39FBBE-5B9D-B240-9BBA-B4B9D4B12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对磁盘做分区及高级格式化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C78AF8D-FF27-D874-2CDB-0287DD85DB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磁盘分区是对磁盘使用的大格局划分，每个分区可以当作一个独立的盘使用。通常规定</a:t>
            </a:r>
            <a:r>
              <a:rPr lang="en-US" altLang="zh-CN" dirty="0"/>
              <a:t>0</a:t>
            </a:r>
            <a:r>
              <a:rPr lang="zh-CN" altLang="en-US" dirty="0"/>
              <a:t>扇区中包含主引导记录，包含引导代码和分区表，分区表中说明每个分区的起始扇区和大小。</a:t>
            </a:r>
          </a:p>
          <a:p>
            <a:pPr eaLnBrk="1" hangingPunct="1"/>
            <a:r>
              <a:rPr lang="zh-CN" altLang="en-US" dirty="0"/>
              <a:t>  为了使磁盘分区可用，要对其进行高级格式化。期间完成引导块、空闲区、根目录、空文件系统的建立；确立文件系统的格式等项工作。</a:t>
            </a:r>
          </a:p>
          <a:p>
            <a:pPr eaLnBrk="1" hangingPunct="1"/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7829267-00C2-5A3D-4FA2-99D5BFDE0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25344"/>
            <a:ext cx="2743200" cy="326571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D132D7D7-8B4F-43E6-BE19-1B8B6565FE16}" type="slidenum">
              <a:rPr lang="en-US" altLang="ko-KR" smtClean="0"/>
              <a:pPr>
                <a:defRPr/>
              </a:pPr>
              <a:t>44</a:t>
            </a:fld>
            <a:endParaRPr lang="en-US" altLang="ko-KR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26" name="Picture 4" descr="5-2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7768" y="1645126"/>
            <a:ext cx="4608486" cy="41293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7828" name="Text Box 6"/>
          <p:cNvSpPr txBox="1">
            <a:spLocks noChangeArrowheads="1"/>
          </p:cNvSpPr>
          <p:nvPr/>
        </p:nvSpPr>
        <p:spPr bwMode="auto">
          <a:xfrm>
            <a:off x="2279650" y="5876925"/>
            <a:ext cx="74168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zh-CN" altLang="en-US" sz="2000" dirty="0">
                <a:latin typeface="Times New Roman" panose="02020603050405020304" pitchFamily="18" charset="0"/>
              </a:rPr>
              <a:t>磁盘中还会有一些备用扇区用来顶替硬盘中的坏扇区，因此磁盘总量不是一个准确的数据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1ED4AF25-8AC3-72DD-FCC7-F90F6F665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低级格式化中的柱面斜进技术可提高磁盘访问效率：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C869D91-AEE7-07B0-D397-BEF0F79D9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25344"/>
            <a:ext cx="2743200" cy="326571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D132D7D7-8B4F-43E6-BE19-1B8B6565FE16}" type="slidenum">
              <a:rPr lang="en-US" altLang="ko-KR" smtClean="0"/>
              <a:pPr>
                <a:defRPr/>
              </a:pPr>
              <a:t>45</a:t>
            </a:fld>
            <a:endParaRPr lang="en-US" altLang="ko-KR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850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2150" y="1916113"/>
            <a:ext cx="8318500" cy="2311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8852" name="TextBox 3"/>
          <p:cNvSpPr txBox="1">
            <a:spLocks noChangeArrowheads="1"/>
          </p:cNvSpPr>
          <p:nvPr/>
        </p:nvSpPr>
        <p:spPr bwMode="auto">
          <a:xfrm>
            <a:off x="2424114" y="4797426"/>
            <a:ext cx="7056437" cy="131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000">
                <a:latin typeface="Times New Roman" panose="02020603050405020304" pitchFamily="18" charset="0"/>
              </a:rPr>
              <a:t>(a) </a:t>
            </a:r>
            <a:r>
              <a:rPr kumimoji="0" lang="zh-CN" altLang="en-US" sz="2000">
                <a:latin typeface="Times New Roman" panose="02020603050405020304" pitchFamily="18" charset="0"/>
              </a:rPr>
              <a:t>无交错编号，读连续扇区时需要大缓存；</a:t>
            </a:r>
            <a:endParaRPr kumimoji="0" lang="en-US" altLang="zh-CN" sz="2000">
              <a:latin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000">
                <a:latin typeface="Times New Roman" panose="02020603050405020304" pitchFamily="18" charset="0"/>
              </a:rPr>
              <a:t>(b) </a:t>
            </a:r>
            <a:r>
              <a:rPr kumimoji="0" lang="zh-CN" altLang="en-US" sz="2000">
                <a:latin typeface="Times New Roman" panose="02020603050405020304" pitchFamily="18" charset="0"/>
              </a:rPr>
              <a:t>单交错编号，使控制器有一定的时间完成传递；</a:t>
            </a:r>
            <a:endParaRPr kumimoji="0" lang="en-US" altLang="zh-CN" sz="2000">
              <a:latin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000">
                <a:latin typeface="Times New Roman" panose="02020603050405020304" pitchFamily="18" charset="0"/>
              </a:rPr>
              <a:t>(c) </a:t>
            </a:r>
            <a:r>
              <a:rPr kumimoji="0" lang="zh-CN" altLang="en-US" sz="2000">
                <a:latin typeface="Times New Roman" panose="02020603050405020304" pitchFamily="18" charset="0"/>
              </a:rPr>
              <a:t>双交错编号，适合复制过程较慢的控制器。</a:t>
            </a:r>
            <a:endParaRPr kumimoji="0" lang="en-US" altLang="zh-CN" sz="2000">
              <a:latin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2000">
                <a:latin typeface="Times New Roman" panose="02020603050405020304" pitchFamily="18" charset="0"/>
              </a:rPr>
              <a:t>控制器若能缓存整个磁盘信息，则无需交错。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E9F843D7-A971-EAB9-D1FF-DC7221FAE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格式化磁盘时扇区编号方式：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5634604-7B2A-0003-7EFA-2EE71AB47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25344"/>
            <a:ext cx="2743200" cy="326571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D132D7D7-8B4F-43E6-BE19-1B8B6565FE16}" type="slidenum">
              <a:rPr lang="en-US" altLang="ko-KR" smtClean="0"/>
              <a:pPr>
                <a:defRPr/>
              </a:pPr>
              <a:t>46</a:t>
            </a:fld>
            <a:endParaRPr lang="en-US" altLang="ko-KR"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635" name="Picture 5" descr="5-2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7728" y="2774609"/>
            <a:ext cx="4392785" cy="37023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AC2B8E39-9FC5-612A-1F81-36079E9C6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3.CD-ROM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E1203E3-9A97-4B7E-9CD2-FD126C058B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压缩光盘与</a:t>
            </a:r>
            <a:r>
              <a:rPr lang="en-US" altLang="zh-CN" dirty="0"/>
              <a:t>CD-ROM</a:t>
            </a:r>
            <a:r>
              <a:rPr lang="zh-CN" altLang="en-US" dirty="0"/>
              <a:t>是聚碳酸酯盘，其记录结构相同，但精度要求不同．用凹痕和槽脊记录０／１码，凹痕间距相同但访问内外螺旋槽时的旋转速度要求不同．</a:t>
            </a:r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F4D1164-E417-EB94-19D4-30F1238D2C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25344"/>
            <a:ext cx="2743200" cy="326571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D132D7D7-8B4F-43E6-BE19-1B8B6565FE16}" type="slidenum">
              <a:rPr lang="en-US" altLang="ko-KR" smtClean="0"/>
              <a:pPr>
                <a:defRPr/>
              </a:pPr>
              <a:t>47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36853367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82" name="Picture 4" descr="5-2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8213" y="1628775"/>
            <a:ext cx="8101012" cy="3384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B0049B3E-5279-65C5-2F05-D2128443E8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CD-ROM</a:t>
            </a:r>
            <a:r>
              <a:rPr lang="zh-CN" altLang="en-US" dirty="0"/>
              <a:t>上的逻辑数据布局格式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187FD2D-95A5-1F0C-6C00-8FA1CCD80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25344"/>
            <a:ext cx="2743200" cy="326571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D132D7D7-8B4F-43E6-BE19-1B8B6565FE16}" type="slidenum">
              <a:rPr lang="en-US" altLang="ko-KR" smtClean="0"/>
              <a:pPr>
                <a:defRPr/>
              </a:pPr>
              <a:t>48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9304773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/>
          <p:cNvSpPr>
            <a:spLocks noGrp="1" noChangeArrowheads="1"/>
          </p:cNvSpPr>
          <p:nvPr>
            <p:ph type="title"/>
          </p:nvPr>
        </p:nvSpPr>
        <p:spPr bwMode="auto"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>
                      <a:alpha val="73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altLang="zh-CN" dirty="0">
                <a:ea typeface="宋体" panose="02010600030101010101" pitchFamily="2" charset="-122"/>
              </a:rPr>
              <a:t>Flash</a:t>
            </a:r>
            <a:r>
              <a:rPr lang="zh-CN" altLang="en-US" dirty="0">
                <a:ea typeface="宋体" panose="02010600030101010101" pitchFamily="2" charset="-122"/>
              </a:rPr>
              <a:t>存储及其可靠性设计</a:t>
            </a:r>
          </a:p>
        </p:txBody>
      </p:sp>
      <p:sp>
        <p:nvSpPr>
          <p:cNvPr id="86019" name="Rectangle 3"/>
          <p:cNvSpPr>
            <a:spLocks noGrp="1" noChangeArrowheads="1"/>
          </p:cNvSpPr>
          <p:nvPr>
            <p:ph idx="1"/>
          </p:nvPr>
        </p:nvSpPr>
        <p:spPr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>
                      <a:alpha val="73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indent="0">
              <a:buNone/>
            </a:pPr>
            <a:r>
              <a:rPr lang="en-US" altLang="zh-CN" sz="3600" b="1" dirty="0">
                <a:solidFill>
                  <a:schemeClr val="tx1"/>
                </a:solidFill>
                <a:ea typeface="宋体" panose="02010600030101010101" pitchFamily="2" charset="-122"/>
              </a:rPr>
              <a:t>NAND </a:t>
            </a:r>
            <a:r>
              <a:rPr lang="en-US" altLang="zh-CN" sz="3600" b="1" dirty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–</a:t>
            </a:r>
            <a:r>
              <a:rPr lang="en-US" altLang="zh-CN" sz="3600" b="1" dirty="0">
                <a:solidFill>
                  <a:schemeClr val="tx1"/>
                </a:solidFill>
                <a:ea typeface="宋体" panose="02010600030101010101" pitchFamily="2" charset="-122"/>
              </a:rPr>
              <a:t> Flash</a:t>
            </a:r>
          </a:p>
          <a:p>
            <a:pPr>
              <a:buFontTx/>
              <a:buNone/>
            </a:pPr>
            <a:r>
              <a:rPr lang="en-US" altLang="zh-CN" b="1" dirty="0">
                <a:solidFill>
                  <a:schemeClr val="tx1"/>
                </a:solidFill>
                <a:ea typeface="宋体" panose="02010600030101010101" pitchFamily="2" charset="-122"/>
              </a:rPr>
              <a:t>		  NAND-Flash</a:t>
            </a:r>
            <a:r>
              <a:rPr lang="zh-CN" altLang="en-US" b="1" dirty="0">
                <a:solidFill>
                  <a:schemeClr val="tx1"/>
                </a:solidFill>
                <a:ea typeface="宋体" panose="02010600030101010101" pitchFamily="2" charset="-122"/>
              </a:rPr>
              <a:t>作为一种安全、快速的存储体，具有体积小、容量大、成本低、以及更多的擦除次数等一系列优点，已成为现代存储系统中数据和程序最主要的载体。</a:t>
            </a:r>
            <a:r>
              <a:rPr lang="en-US" altLang="zh-CN" sz="3600" b="1" dirty="0">
                <a:solidFill>
                  <a:schemeClr val="tx1"/>
                </a:solidFill>
                <a:ea typeface="宋体" panose="02010600030101010101" pitchFamily="2" charset="-122"/>
              </a:rPr>
              <a:t> </a:t>
            </a:r>
          </a:p>
          <a:p>
            <a:endParaRPr lang="zh-CN" altLang="en-US" dirty="0">
              <a:ea typeface="宋体" panose="02010600030101010101" pitchFamily="2" charset="-122"/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1B685066-BAA9-488D-A4E5-F0D212C38C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1562100"/>
            <a:ext cx="6096000" cy="373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灯片编号占位符 3">
            <a:extLst>
              <a:ext uri="{FF2B5EF4-FFF2-40B4-BE49-F238E27FC236}">
                <a16:creationId xmlns:a16="http://schemas.microsoft.com/office/drawing/2014/main" id="{BF6CB1C0-3488-05FB-28CD-73A550CCC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25344"/>
            <a:ext cx="2743200" cy="326571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D132D7D7-8B4F-43E6-BE19-1B8B6565FE16}" type="slidenum">
              <a:rPr lang="en-US" altLang="ko-KR" smtClean="0"/>
              <a:pPr>
                <a:defRPr/>
              </a:pPr>
              <a:t>49</a:t>
            </a:fld>
            <a:endParaRPr lang="en-US" altLang="ko-KR"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60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60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60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60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019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802A575-7E25-4D37-AF3E-2633983E7E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D132D7D7-8B4F-43E6-BE19-1B8B6565FE16}" type="slidenum">
              <a:rPr lang="en-US" altLang="ko-KR" smtClean="0"/>
              <a:pPr>
                <a:defRPr/>
              </a:pPr>
              <a:t>5</a:t>
            </a:fld>
            <a:endParaRPr lang="en-US" altLang="ko-KR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7F169E76-2933-4952-AE42-3BAA5E7496ED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关于</a:t>
            </a:r>
            <a:r>
              <a:rPr lang="en-US" altLang="zh-CN" dirty="0"/>
              <a:t>DMA</a:t>
            </a:r>
            <a:r>
              <a:rPr lang="zh-CN" altLang="en-US" dirty="0"/>
              <a:t>的小细节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2FBD715-10BC-4B2E-8C35-93C9DCF12929}"/>
              </a:ext>
            </a:extLst>
          </p:cNvPr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zh-CN" dirty="0"/>
              <a:t>DMA</a:t>
            </a:r>
            <a:r>
              <a:rPr lang="zh-CN" altLang="en-US" dirty="0"/>
              <a:t>和</a:t>
            </a:r>
            <a:r>
              <a:rPr lang="en-US" altLang="zh-CN" dirty="0"/>
              <a:t>CPU</a:t>
            </a:r>
            <a:r>
              <a:rPr lang="zh-CN" altLang="en-US" dirty="0"/>
              <a:t>可以同时读写同一块内存吗？</a:t>
            </a:r>
            <a:endParaRPr lang="en-US" altLang="zh-CN" dirty="0"/>
          </a:p>
          <a:p>
            <a:r>
              <a:rPr lang="en-US" altLang="zh-CN" dirty="0"/>
              <a:t>DMA</a:t>
            </a:r>
            <a:r>
              <a:rPr lang="zh-CN" altLang="en-US" dirty="0"/>
              <a:t>读写内存的时候使用的是虚拟地址，还是物理地址？</a:t>
            </a:r>
            <a:endParaRPr lang="en-US" altLang="zh-CN" dirty="0"/>
          </a:p>
          <a:p>
            <a:r>
              <a:rPr lang="en-US" altLang="zh-CN" dirty="0"/>
              <a:t>DMA</a:t>
            </a:r>
            <a:r>
              <a:rPr lang="zh-CN" altLang="en-US" dirty="0"/>
              <a:t>控制器可以访问页表吗？</a:t>
            </a:r>
            <a:endParaRPr lang="en-US" altLang="zh-CN" dirty="0"/>
          </a:p>
          <a:p>
            <a:r>
              <a:rPr lang="zh-CN" altLang="en-US" dirty="0"/>
              <a:t>在使用</a:t>
            </a:r>
            <a:r>
              <a:rPr lang="en-US" altLang="zh-CN" dirty="0"/>
              <a:t>DMA</a:t>
            </a:r>
            <a:r>
              <a:rPr lang="zh-CN" altLang="en-US" dirty="0"/>
              <a:t>的过程中，进程可以调度吗？页表会更换吗？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DE1209C-3FDB-4C21-AA9B-4F6BCA80E0F3}"/>
              </a:ext>
            </a:extLst>
          </p:cNvPr>
          <p:cNvSpPr txBox="1"/>
          <p:nvPr/>
        </p:nvSpPr>
        <p:spPr>
          <a:xfrm>
            <a:off x="3359608" y="3914901"/>
            <a:ext cx="547278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传统的</a:t>
            </a:r>
            <a:r>
              <a:rPr lang="en-US" altLang="zh-CN" sz="2400" dirty="0"/>
              <a:t>DMA</a:t>
            </a:r>
            <a:r>
              <a:rPr lang="zh-CN" altLang="en-US" sz="2400" dirty="0"/>
              <a:t>控制器仅支持连续的物理地址的读写，且寻址范围有限（比如地址位数不足），由</a:t>
            </a:r>
            <a:r>
              <a:rPr lang="en-US" altLang="zh-CN" sz="2400" dirty="0"/>
              <a:t>OS</a:t>
            </a:r>
            <a:r>
              <a:rPr lang="zh-CN" altLang="en-US" sz="2400" dirty="0"/>
              <a:t>负责完成地址的转换后，交由</a:t>
            </a:r>
            <a:r>
              <a:rPr lang="en-US" altLang="zh-CN" sz="2400" dirty="0"/>
              <a:t>DMA</a:t>
            </a:r>
            <a:r>
              <a:rPr lang="zh-CN" altLang="en-US" sz="2400" dirty="0"/>
              <a:t>控制器去执行传输，传输时不再涉及地址转换，且</a:t>
            </a:r>
            <a:r>
              <a:rPr lang="en-US" altLang="zh-CN" sz="2400" dirty="0"/>
              <a:t>CPU</a:t>
            </a:r>
            <a:r>
              <a:rPr lang="zh-CN" altLang="en-US" sz="2400" dirty="0"/>
              <a:t>会避免对这个区域的内存访问</a:t>
            </a:r>
          </a:p>
        </p:txBody>
      </p:sp>
    </p:spTree>
    <p:extLst>
      <p:ext uri="{BB962C8B-B14F-4D97-AF65-F5344CB8AC3E}">
        <p14:creationId xmlns:p14="http://schemas.microsoft.com/office/powerpoint/2010/main" val="1015887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043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050" y="836614"/>
            <a:ext cx="8890000" cy="5468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>
                      <a:alpha val="73997"/>
                    </a:srgbClr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ChangeArrowheads="1"/>
          </p:cNvSpPr>
          <p:nvPr>
            <p:ph type="title"/>
          </p:nvPr>
        </p:nvSpPr>
        <p:spPr bwMode="auto"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>
                      <a:alpha val="73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Nand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-Flash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数据存储简介</a:t>
            </a:r>
          </a:p>
        </p:txBody>
      </p:sp>
      <p:pic>
        <p:nvPicPr>
          <p:cNvPr id="1126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5520" y="1569767"/>
            <a:ext cx="8943975" cy="3602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>
                      <a:alpha val="73997"/>
                    </a:schemeClr>
                  </a:outerShdw>
                </a:effectLst>
              </a14:hiddenEffects>
            </a:ext>
          </a:extLst>
        </p:spPr>
      </p:pic>
      <p:grpSp>
        <p:nvGrpSpPr>
          <p:cNvPr id="88068" name="Group 4"/>
          <p:cNvGrpSpPr>
            <a:grpSpLocks/>
          </p:cNvGrpSpPr>
          <p:nvPr/>
        </p:nvGrpSpPr>
        <p:grpSpPr bwMode="auto">
          <a:xfrm>
            <a:off x="3359696" y="5132327"/>
            <a:ext cx="5976515" cy="362669"/>
            <a:chOff x="0" y="0"/>
            <a:chExt cx="4220" cy="318"/>
          </a:xfrm>
        </p:grpSpPr>
        <p:sp>
          <p:nvSpPr>
            <p:cNvPr id="88071" name="Rectangle 6"/>
            <p:cNvSpPr>
              <a:spLocks noChangeArrowheads="1"/>
            </p:cNvSpPr>
            <p:nvPr/>
          </p:nvSpPr>
          <p:spPr bwMode="auto">
            <a:xfrm>
              <a:off x="0" y="0"/>
              <a:ext cx="953" cy="3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dist="35921" dir="2700000" algn="ctr" rotWithShape="0">
                <a:srgbClr val="808080">
                  <a:alpha val="73997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marL="609600" indent="-609600">
                <a:spcBef>
                  <a:spcPct val="20000"/>
                </a:spcBef>
                <a:buClr>
                  <a:schemeClr val="tx1"/>
                </a:buClr>
                <a:buSzPct val="80000"/>
                <a:buFont typeface="Wingdings" panose="05000000000000000000" pitchFamily="2" charset="2"/>
                <a:buChar char="¢"/>
                <a:defRPr kumimoji="1" sz="2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7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zh-CN" altLang="en-US" sz="2400" b="1">
                  <a:solidFill>
                    <a:schemeClr val="tx1"/>
                  </a:solidFill>
                  <a:latin typeface="Times New Roman" panose="02020603050405020304" pitchFamily="18" charset="0"/>
                </a:rPr>
                <a:t>块地址</a:t>
              </a:r>
            </a:p>
          </p:txBody>
        </p:sp>
        <p:sp>
          <p:nvSpPr>
            <p:cNvPr id="88072" name="Rectangle 7"/>
            <p:cNvSpPr>
              <a:spLocks noChangeArrowheads="1"/>
            </p:cNvSpPr>
            <p:nvPr/>
          </p:nvSpPr>
          <p:spPr bwMode="auto">
            <a:xfrm>
              <a:off x="953" y="0"/>
              <a:ext cx="1361" cy="318"/>
            </a:xfrm>
            <a:prstGeom prst="rect">
              <a:avLst/>
            </a:prstGeom>
            <a:solidFill>
              <a:schemeClr val="bg1"/>
            </a:solidFill>
            <a:ln w="12700" cap="sq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rgbClr val="808080">
                  <a:alpha val="73997"/>
                </a:srgbClr>
              </a:outerShdw>
            </a:effectLst>
          </p:spPr>
          <p:txBody>
            <a:bodyPr wrap="none" anchor="ctr"/>
            <a:lstStyle>
              <a:lvl1pPr marL="609600" indent="-609600">
                <a:spcBef>
                  <a:spcPct val="20000"/>
                </a:spcBef>
                <a:buClr>
                  <a:schemeClr val="tx1"/>
                </a:buClr>
                <a:buSzPct val="80000"/>
                <a:buFont typeface="Wingdings" panose="05000000000000000000" pitchFamily="2" charset="2"/>
                <a:buChar char="¢"/>
                <a:defRPr kumimoji="1" sz="2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7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zh-CN" altLang="en-US" sz="2400" b="1">
                  <a:solidFill>
                    <a:schemeClr val="tx1"/>
                  </a:solidFill>
                  <a:latin typeface="Times New Roman" panose="02020603050405020304" pitchFamily="18" charset="0"/>
                </a:rPr>
                <a:t>页地址</a:t>
              </a:r>
            </a:p>
          </p:txBody>
        </p:sp>
        <p:sp>
          <p:nvSpPr>
            <p:cNvPr id="88073" name="Rectangle 8"/>
            <p:cNvSpPr>
              <a:spLocks noChangeArrowheads="1"/>
            </p:cNvSpPr>
            <p:nvPr/>
          </p:nvSpPr>
          <p:spPr bwMode="auto">
            <a:xfrm>
              <a:off x="2314" y="0"/>
              <a:ext cx="1906" cy="318"/>
            </a:xfrm>
            <a:prstGeom prst="rect">
              <a:avLst/>
            </a:prstGeom>
            <a:solidFill>
              <a:schemeClr val="bg1"/>
            </a:solidFill>
            <a:ln w="12700" cap="sq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rgbClr val="808080">
                  <a:alpha val="73997"/>
                </a:srgbClr>
              </a:outerShdw>
            </a:effectLst>
          </p:spPr>
          <p:txBody>
            <a:bodyPr wrap="none" anchor="ctr"/>
            <a:lstStyle>
              <a:lvl1pPr marL="609600" indent="-609600">
                <a:spcBef>
                  <a:spcPct val="20000"/>
                </a:spcBef>
                <a:buClr>
                  <a:schemeClr val="tx1"/>
                </a:buClr>
                <a:buSzPct val="80000"/>
                <a:buFont typeface="Wingdings" panose="05000000000000000000" pitchFamily="2" charset="2"/>
                <a:buChar char="¢"/>
                <a:defRPr kumimoji="1" sz="2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7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zh-CN" altLang="en-US" sz="2400" b="1">
                  <a:solidFill>
                    <a:schemeClr val="tx1"/>
                  </a:solidFill>
                  <a:latin typeface="Times New Roman" panose="02020603050405020304" pitchFamily="18" charset="0"/>
                </a:rPr>
                <a:t>页内偏移</a:t>
              </a:r>
            </a:p>
          </p:txBody>
        </p:sp>
      </p:grpSp>
      <p:sp>
        <p:nvSpPr>
          <p:cNvPr id="88069" name="AutoShape 11"/>
          <p:cNvSpPr>
            <a:spLocks/>
          </p:cNvSpPr>
          <p:nvPr/>
        </p:nvSpPr>
        <p:spPr bwMode="auto">
          <a:xfrm rot="5400000">
            <a:off x="6203491" y="2936951"/>
            <a:ext cx="360363" cy="5905077"/>
          </a:xfrm>
          <a:prstGeom prst="rightBrace">
            <a:avLst>
              <a:gd name="adj1" fmla="val 151542"/>
              <a:gd name="adj2" fmla="val 50000"/>
            </a:avLst>
          </a:prstGeom>
          <a:noFill/>
          <a:ln w="25400" cap="sq">
            <a:solidFill>
              <a:schemeClr val="bg1"/>
            </a:solidFill>
            <a:round/>
            <a:headEnd/>
            <a:tailEnd/>
          </a:ln>
          <a:effectLst>
            <a:outerShdw dist="35921" dir="2700000" algn="ctr" rotWithShape="0">
              <a:srgbClr val="808080">
                <a:alpha val="73997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kumimoji="0" lang="zh-CN" altLang="en-US" sz="5400" b="1">
              <a:solidFill>
                <a:srgbClr val="FFCC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88070" name="Text Box 12"/>
          <p:cNvSpPr txBox="1">
            <a:spLocks noChangeArrowheads="1"/>
          </p:cNvSpPr>
          <p:nvPr/>
        </p:nvSpPr>
        <p:spPr bwMode="auto">
          <a:xfrm>
            <a:off x="5944146" y="6069672"/>
            <a:ext cx="1079500" cy="519112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rgbClr val="808080">
                <a:alpha val="73997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609600" indent="-609600"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zh-CN" altLang="en-US" b="1" dirty="0">
                <a:solidFill>
                  <a:schemeClr val="tx1"/>
                </a:solidFill>
                <a:latin typeface="Times New Roman" panose="02020603050405020304" pitchFamily="18" charset="0"/>
              </a:rPr>
              <a:t>地址</a:t>
            </a:r>
          </a:p>
        </p:txBody>
      </p:sp>
      <p:sp>
        <p:nvSpPr>
          <p:cNvPr id="3" name="灯片编号占位符 3">
            <a:extLst>
              <a:ext uri="{FF2B5EF4-FFF2-40B4-BE49-F238E27FC236}">
                <a16:creationId xmlns:a16="http://schemas.microsoft.com/office/drawing/2014/main" id="{65F3714C-F8FE-F779-E84A-75F2D214A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25344"/>
            <a:ext cx="2743200" cy="326571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D132D7D7-8B4F-43E6-BE19-1B8B6565FE16}" type="slidenum">
              <a:rPr lang="en-US" altLang="ko-KR" smtClean="0"/>
              <a:pPr>
                <a:defRPr/>
              </a:pPr>
              <a:t>51</a:t>
            </a:fld>
            <a:endParaRPr lang="en-US" altLang="ko-KR"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8298596-75E3-4754-B110-128EA96C66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D132D7D7-8B4F-43E6-BE19-1B8B6565FE16}" type="slidenum">
              <a:rPr lang="en-US" altLang="ko-KR" smtClean="0"/>
              <a:pPr>
                <a:defRPr/>
              </a:pPr>
              <a:t>52</a:t>
            </a:fld>
            <a:endParaRPr lang="en-US" altLang="ko-KR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DFCF4A8F-C89B-4926-B710-C90799A8C146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zh-CN" dirty="0"/>
              <a:t>Flash</a:t>
            </a:r>
            <a:r>
              <a:rPr lang="zh-CN" altLang="en-US" dirty="0"/>
              <a:t>的接口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A090AF4C-FF6A-42B1-8F5C-A10E613B1A06}"/>
              </a:ext>
            </a:extLst>
          </p:cNvPr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状态寄存器：表征当前</a:t>
            </a:r>
            <a:r>
              <a:rPr lang="en-US" altLang="zh-CN" dirty="0"/>
              <a:t>Flash</a:t>
            </a:r>
            <a:r>
              <a:rPr lang="zh-CN" altLang="en-US" dirty="0"/>
              <a:t>是否可用</a:t>
            </a:r>
            <a:endParaRPr lang="en-US" altLang="zh-CN" dirty="0"/>
          </a:p>
          <a:p>
            <a:r>
              <a:rPr lang="zh-CN" altLang="en-US" dirty="0"/>
              <a:t>命令寄存器：发往</a:t>
            </a:r>
            <a:r>
              <a:rPr lang="en-US" altLang="zh-CN" dirty="0"/>
              <a:t>Flash</a:t>
            </a:r>
            <a:r>
              <a:rPr lang="zh-CN" altLang="en-US" dirty="0"/>
              <a:t>芯片的命令</a:t>
            </a:r>
            <a:endParaRPr lang="en-US" altLang="zh-CN" dirty="0"/>
          </a:p>
          <a:p>
            <a:r>
              <a:rPr lang="zh-CN" altLang="en-US" dirty="0"/>
              <a:t>数据寄存器：发往</a:t>
            </a:r>
            <a:r>
              <a:rPr lang="en-US" altLang="zh-CN" dirty="0"/>
              <a:t>Flash</a:t>
            </a:r>
            <a:r>
              <a:rPr lang="zh-CN" altLang="en-US" dirty="0"/>
              <a:t>芯片的地址、数据等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BA3AC75-241F-4F1C-809B-20C608243D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1664" y="3789041"/>
            <a:ext cx="6295352" cy="1823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986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title"/>
          </p:nvPr>
        </p:nvSpPr>
        <p:spPr bwMode="auto"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>
                      <a:alpha val="73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altLang="zh-CN" dirty="0" err="1">
                <a:ea typeface="宋体" panose="02010600030101010101" pitchFamily="2" charset="-122"/>
              </a:rPr>
              <a:t>Nand</a:t>
            </a:r>
            <a:r>
              <a:rPr lang="en-US" altLang="zh-CN" dirty="0">
                <a:ea typeface="宋体" panose="02010600030101010101" pitchFamily="2" charset="-122"/>
              </a:rPr>
              <a:t>-Flash</a:t>
            </a:r>
            <a:r>
              <a:rPr lang="zh-CN" altLang="en-US" dirty="0">
                <a:ea typeface="宋体" panose="02010600030101010101" pitchFamily="2" charset="-122"/>
              </a:rPr>
              <a:t>数据存储原理</a:t>
            </a:r>
          </a:p>
        </p:txBody>
      </p:sp>
      <p:sp>
        <p:nvSpPr>
          <p:cNvPr id="89091" name="Rectangle 3"/>
          <p:cNvSpPr>
            <a:spLocks noGrp="1" noChangeArrowheads="1"/>
          </p:cNvSpPr>
          <p:nvPr>
            <p:ph idx="1"/>
          </p:nvPr>
        </p:nvSpPr>
        <p:spPr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>
                      <a:alpha val="73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zh-CN" altLang="en-US" b="1">
                <a:solidFill>
                  <a:schemeClr val="tx1"/>
                </a:solidFill>
                <a:ea typeface="宋体" panose="02010600030101010101" pitchFamily="2" charset="-122"/>
              </a:rPr>
              <a:t>读写时序</a:t>
            </a:r>
          </a:p>
        </p:txBody>
      </p:sp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331" y="846138"/>
            <a:ext cx="8748712" cy="531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>
                      <a:alpha val="73997"/>
                    </a:schemeClr>
                  </a:outerShdw>
                </a:effectLst>
              </a14:hiddenEffects>
            </a:ext>
          </a:extLst>
        </p:spPr>
      </p:pic>
      <p:pic>
        <p:nvPicPr>
          <p:cNvPr id="1229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408" y="705024"/>
            <a:ext cx="8809037" cy="5251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>
                      <a:alpha val="73997"/>
                    </a:schemeClr>
                  </a:outerShdw>
                </a:effectLst>
              </a14:hiddenEffects>
            </a:ext>
          </a:extLst>
        </p:spPr>
      </p:pic>
      <p:pic>
        <p:nvPicPr>
          <p:cNvPr id="12294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256" y="696912"/>
            <a:ext cx="8424862" cy="5699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>
                      <a:alpha val="73997"/>
                    </a:schemeClr>
                  </a:outerShdw>
                </a:effectLst>
              </a14:hiddenEffects>
            </a:ext>
          </a:extLst>
        </p:spPr>
      </p:pic>
      <p:sp>
        <p:nvSpPr>
          <p:cNvPr id="2" name="灯片编号占位符 3">
            <a:extLst>
              <a:ext uri="{FF2B5EF4-FFF2-40B4-BE49-F238E27FC236}">
                <a16:creationId xmlns:a16="http://schemas.microsoft.com/office/drawing/2014/main" id="{A5D9D8B1-F5A3-7D1C-9C06-409C76680E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25344"/>
            <a:ext cx="2743200" cy="326571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D132D7D7-8B4F-43E6-BE19-1B8B6565FE16}" type="slidenum">
              <a:rPr lang="en-US" altLang="ko-KR" smtClean="0"/>
              <a:pPr>
                <a:defRPr/>
              </a:pPr>
              <a:t>53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61656031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90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90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2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2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2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091" grpId="0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C4A25C0-C104-495A-A796-F6E93DCBA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D132D7D7-8B4F-43E6-BE19-1B8B6565FE16}" type="slidenum">
              <a:rPr lang="en-US" altLang="ko-KR" smtClean="0"/>
              <a:pPr>
                <a:defRPr/>
              </a:pPr>
              <a:t>54</a:t>
            </a:fld>
            <a:endParaRPr lang="en-US" altLang="ko-KR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A7D61ADB-7BE4-4D98-B8CD-7725EB37C32B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zh-CN" dirty="0"/>
              <a:t>Flash </a:t>
            </a:r>
            <a:r>
              <a:rPr lang="zh-CN" altLang="en-US" dirty="0"/>
              <a:t>读写时序的说明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1F4B96B-DC51-4C78-A4F4-F2A60E58B050}"/>
              </a:ext>
            </a:extLst>
          </p:cNvPr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 lnSpcReduction="10000"/>
          </a:bodyPr>
          <a:lstStyle/>
          <a:p>
            <a:r>
              <a:rPr lang="zh-CN" altLang="en-US" dirty="0"/>
              <a:t>读操作以</a:t>
            </a:r>
            <a:r>
              <a:rPr lang="en-US" altLang="zh-CN" dirty="0"/>
              <a:t>page</a:t>
            </a:r>
            <a:r>
              <a:rPr lang="zh-CN" altLang="en-US" dirty="0"/>
              <a:t>为单位，读取一页的时间在微秒级，一页的数据量为几</a:t>
            </a:r>
            <a:r>
              <a:rPr lang="en-US" altLang="zh-CN" dirty="0"/>
              <a:t>K</a:t>
            </a:r>
            <a:r>
              <a:rPr lang="zh-CN" altLang="en-US" dirty="0"/>
              <a:t>字节</a:t>
            </a:r>
            <a:endParaRPr lang="en-US" altLang="zh-CN" dirty="0"/>
          </a:p>
          <a:p>
            <a:pPr lvl="1"/>
            <a:r>
              <a:rPr lang="zh-CN" altLang="en-US" dirty="0"/>
              <a:t>注意：此时的</a:t>
            </a:r>
            <a:r>
              <a:rPr lang="en-US" altLang="zh-CN" dirty="0"/>
              <a:t>Page</a:t>
            </a:r>
            <a:r>
              <a:rPr lang="zh-CN" altLang="en-US" dirty="0"/>
              <a:t>与</a:t>
            </a:r>
            <a:r>
              <a:rPr lang="en-US" altLang="zh-CN" dirty="0"/>
              <a:t>OS</a:t>
            </a:r>
            <a:r>
              <a:rPr lang="zh-CN" altLang="en-US" dirty="0"/>
              <a:t>中的</a:t>
            </a:r>
            <a:r>
              <a:rPr lang="en-US" altLang="zh-CN" dirty="0"/>
              <a:t>page</a:t>
            </a:r>
            <a:r>
              <a:rPr lang="zh-CN" altLang="en-US" dirty="0"/>
              <a:t>无关，只是设备厂商的一个术语混用</a:t>
            </a:r>
            <a:endParaRPr lang="en-US" altLang="zh-CN" dirty="0"/>
          </a:p>
          <a:p>
            <a:r>
              <a:rPr lang="zh-CN" altLang="en-US" dirty="0"/>
              <a:t>编程操作以</a:t>
            </a:r>
            <a:r>
              <a:rPr lang="en-US" altLang="zh-CN" dirty="0"/>
              <a:t>page</a:t>
            </a:r>
            <a:r>
              <a:rPr lang="zh-CN" altLang="en-US" dirty="0"/>
              <a:t>为单位，编程一页的时间在微秒级，</a:t>
            </a:r>
            <a:r>
              <a:rPr lang="zh-CN" altLang="en-US" dirty="0">
                <a:solidFill>
                  <a:srgbClr val="FF0000"/>
                </a:solidFill>
              </a:rPr>
              <a:t>仅能做的操作是将原本是</a:t>
            </a:r>
            <a:r>
              <a:rPr lang="en-US" altLang="zh-CN" dirty="0">
                <a:solidFill>
                  <a:srgbClr val="FF0000"/>
                </a:solidFill>
              </a:rPr>
              <a:t>1</a:t>
            </a:r>
            <a:r>
              <a:rPr lang="zh-CN" altLang="en-US" dirty="0">
                <a:solidFill>
                  <a:srgbClr val="FF0000"/>
                </a:solidFill>
              </a:rPr>
              <a:t>的位变成</a:t>
            </a:r>
            <a:r>
              <a:rPr lang="en-US" altLang="zh-CN" dirty="0">
                <a:solidFill>
                  <a:srgbClr val="FF0000"/>
                </a:solidFill>
              </a:rPr>
              <a:t>0</a:t>
            </a:r>
          </a:p>
          <a:p>
            <a:r>
              <a:rPr lang="zh-CN" altLang="en-US" dirty="0">
                <a:solidFill>
                  <a:srgbClr val="003366"/>
                </a:solidFill>
              </a:rPr>
              <a:t>擦除操作以</a:t>
            </a:r>
            <a:r>
              <a:rPr lang="en-US" altLang="zh-CN" dirty="0">
                <a:solidFill>
                  <a:srgbClr val="003366"/>
                </a:solidFill>
              </a:rPr>
              <a:t>block</a:t>
            </a:r>
            <a:r>
              <a:rPr lang="zh-CN" altLang="en-US" dirty="0">
                <a:solidFill>
                  <a:srgbClr val="003366"/>
                </a:solidFill>
              </a:rPr>
              <a:t>为单位（由多个</a:t>
            </a:r>
            <a:r>
              <a:rPr lang="en-US" altLang="zh-CN" dirty="0">
                <a:solidFill>
                  <a:srgbClr val="003366"/>
                </a:solidFill>
              </a:rPr>
              <a:t>page</a:t>
            </a:r>
            <a:r>
              <a:rPr lang="zh-CN" altLang="en-US" dirty="0">
                <a:solidFill>
                  <a:srgbClr val="003366"/>
                </a:solidFill>
              </a:rPr>
              <a:t>组成，本例中是</a:t>
            </a:r>
            <a:r>
              <a:rPr lang="en-US" altLang="zh-CN" dirty="0">
                <a:solidFill>
                  <a:srgbClr val="003366"/>
                </a:solidFill>
              </a:rPr>
              <a:t>64</a:t>
            </a:r>
            <a:r>
              <a:rPr lang="zh-CN" altLang="en-US" dirty="0">
                <a:solidFill>
                  <a:srgbClr val="003366"/>
                </a:solidFill>
              </a:rPr>
              <a:t>个）时间为毫秒级，并不保证一定可以成功，不成功的</a:t>
            </a:r>
            <a:r>
              <a:rPr lang="en-US" altLang="zh-CN" dirty="0">
                <a:solidFill>
                  <a:srgbClr val="003366"/>
                </a:solidFill>
              </a:rPr>
              <a:t>block</a:t>
            </a:r>
            <a:r>
              <a:rPr lang="zh-CN" altLang="en-US" dirty="0">
                <a:solidFill>
                  <a:srgbClr val="003366"/>
                </a:solidFill>
              </a:rPr>
              <a:t>从此不能再用</a:t>
            </a:r>
            <a:endParaRPr lang="en-US" altLang="zh-CN" dirty="0">
              <a:solidFill>
                <a:srgbClr val="003366"/>
              </a:solidFill>
            </a:endParaRPr>
          </a:p>
          <a:p>
            <a:r>
              <a:rPr lang="en-US" altLang="zh-CN" dirty="0">
                <a:solidFill>
                  <a:srgbClr val="003366"/>
                </a:solidFill>
              </a:rPr>
              <a:t>OOB</a:t>
            </a:r>
            <a:r>
              <a:rPr lang="zh-CN" altLang="en-US" dirty="0">
                <a:solidFill>
                  <a:srgbClr val="003366"/>
                </a:solidFill>
              </a:rPr>
              <a:t>区用于存储校验码，以发现是否发生了错误，以及标记原本</a:t>
            </a:r>
            <a:r>
              <a:rPr lang="en-US" altLang="zh-CN" dirty="0">
                <a:solidFill>
                  <a:srgbClr val="003366"/>
                </a:solidFill>
              </a:rPr>
              <a:t>block</a:t>
            </a:r>
            <a:r>
              <a:rPr lang="zh-CN" altLang="en-US" dirty="0">
                <a:solidFill>
                  <a:srgbClr val="003366"/>
                </a:solidFill>
              </a:rPr>
              <a:t>是否有已损坏</a:t>
            </a:r>
          </a:p>
        </p:txBody>
      </p:sp>
    </p:spTree>
    <p:extLst>
      <p:ext uri="{BB962C8B-B14F-4D97-AF65-F5344CB8AC3E}">
        <p14:creationId xmlns:p14="http://schemas.microsoft.com/office/powerpoint/2010/main" val="120696829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/>
          <p:cNvSpPr>
            <a:spLocks noGrp="1" noChangeArrowheads="1"/>
          </p:cNvSpPr>
          <p:nvPr>
            <p:ph type="title"/>
          </p:nvPr>
        </p:nvSpPr>
        <p:spPr bwMode="auto"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>
                      <a:alpha val="73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altLang="zh-CN" dirty="0" err="1">
                <a:ea typeface="宋体" panose="02010600030101010101" pitchFamily="2" charset="-122"/>
              </a:rPr>
              <a:t>Nand</a:t>
            </a:r>
            <a:r>
              <a:rPr lang="en-US" altLang="zh-CN" dirty="0">
                <a:ea typeface="宋体" panose="02010600030101010101" pitchFamily="2" charset="-122"/>
              </a:rPr>
              <a:t>-Flash</a:t>
            </a:r>
            <a:r>
              <a:rPr lang="zh-CN" altLang="en-US" dirty="0">
                <a:ea typeface="宋体" panose="02010600030101010101" pitchFamily="2" charset="-122"/>
              </a:rPr>
              <a:t>数据存储可靠性设计</a:t>
            </a:r>
          </a:p>
        </p:txBody>
      </p:sp>
      <p:sp>
        <p:nvSpPr>
          <p:cNvPr id="90115" name="Rectangle 3"/>
          <p:cNvSpPr>
            <a:spLocks noGrp="1" noChangeArrowheads="1"/>
          </p:cNvSpPr>
          <p:nvPr>
            <p:ph idx="1"/>
          </p:nvPr>
        </p:nvSpPr>
        <p:spPr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>
                      <a:alpha val="73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altLang="zh-CN" b="1">
                <a:solidFill>
                  <a:schemeClr val="tx1"/>
                </a:solidFill>
                <a:ea typeface="宋体" panose="02010600030101010101" pitchFamily="2" charset="-122"/>
              </a:rPr>
              <a:t>NAND </a:t>
            </a:r>
            <a:r>
              <a:rPr lang="en-US" altLang="zh-CN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–</a:t>
            </a:r>
            <a:r>
              <a:rPr lang="en-US" altLang="zh-CN" b="1">
                <a:solidFill>
                  <a:schemeClr val="tx1"/>
                </a:solidFill>
                <a:ea typeface="宋体" panose="02010600030101010101" pitchFamily="2" charset="-122"/>
              </a:rPr>
              <a:t> Flash</a:t>
            </a:r>
            <a:r>
              <a:rPr lang="zh-CN" altLang="en-US" b="1">
                <a:solidFill>
                  <a:schemeClr val="tx1"/>
                </a:solidFill>
                <a:ea typeface="宋体" panose="02010600030101010101" pitchFamily="2" charset="-122"/>
              </a:rPr>
              <a:t>失效块替换策略</a:t>
            </a:r>
            <a:endParaRPr lang="en-US" altLang="zh-CN" b="1">
              <a:solidFill>
                <a:schemeClr val="tx1"/>
              </a:solidFill>
              <a:ea typeface="宋体" panose="02010600030101010101" pitchFamily="2" charset="-122"/>
            </a:endParaRPr>
          </a:p>
          <a:p>
            <a:pPr lvl="1"/>
            <a:r>
              <a:rPr lang="zh-CN" altLang="en-US" b="1">
                <a:ea typeface="宋体" panose="02010600030101010101" pitchFamily="2" charset="-122"/>
              </a:rPr>
              <a:t>扫描并建立</a:t>
            </a:r>
            <a:r>
              <a:rPr lang="en-US" altLang="zh-CN" b="1">
                <a:ea typeface="宋体" panose="02010600030101010101" pitchFamily="2" charset="-122"/>
              </a:rPr>
              <a:t>BBT</a:t>
            </a:r>
            <a:r>
              <a:rPr lang="zh-CN" altLang="en-US" b="1">
                <a:ea typeface="宋体" panose="02010600030101010101" pitchFamily="2" charset="-122"/>
              </a:rPr>
              <a:t>（</a:t>
            </a:r>
            <a:r>
              <a:rPr lang="en-US" altLang="zh-CN" b="1">
                <a:ea typeface="宋体" panose="02010600030101010101" pitchFamily="2" charset="-122"/>
              </a:rPr>
              <a:t>Bad Block Table</a:t>
            </a:r>
            <a:r>
              <a:rPr lang="zh-CN" altLang="en-US" b="1">
                <a:ea typeface="宋体" panose="02010600030101010101" pitchFamily="2" charset="-122"/>
              </a:rPr>
              <a:t>）</a:t>
            </a:r>
            <a:endParaRPr lang="en-US" altLang="zh-CN" b="1">
              <a:ea typeface="宋体" panose="02010600030101010101" pitchFamily="2" charset="-122"/>
            </a:endParaRPr>
          </a:p>
          <a:p>
            <a:pPr lvl="1"/>
            <a:r>
              <a:rPr lang="zh-CN" altLang="en-US" b="1">
                <a:ea typeface="宋体" panose="02010600030101010101" pitchFamily="2" charset="-122"/>
              </a:rPr>
              <a:t>访问时的地址替换（</a:t>
            </a:r>
            <a:r>
              <a:rPr lang="en-US" altLang="zh-CN" b="1">
                <a:ea typeface="宋体" panose="02010600030101010101" pitchFamily="2" charset="-122"/>
              </a:rPr>
              <a:t>Replacement</a:t>
            </a:r>
            <a:r>
              <a:rPr lang="zh-CN" altLang="en-US" b="1">
                <a:ea typeface="宋体" panose="02010600030101010101" pitchFamily="2" charset="-122"/>
              </a:rPr>
              <a:t>）</a:t>
            </a:r>
            <a:endParaRPr lang="en-US" altLang="zh-CN" b="1">
              <a:ea typeface="宋体" panose="02010600030101010101" pitchFamily="2" charset="-122"/>
            </a:endParaRPr>
          </a:p>
          <a:p>
            <a:endParaRPr lang="zh-CN" altLang="en-US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992" y="968104"/>
            <a:ext cx="8358187" cy="5554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>
                      <a:alpha val="73997"/>
                    </a:schemeClr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0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0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01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901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115" grpId="0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2"/>
          <p:cNvSpPr>
            <a:spLocks noGrp="1" noChangeArrowheads="1"/>
          </p:cNvSpPr>
          <p:nvPr>
            <p:ph type="title"/>
          </p:nvPr>
        </p:nvSpPr>
        <p:spPr bwMode="auto"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>
                      <a:alpha val="73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altLang="zh-CN" dirty="0" err="1">
                <a:ea typeface="宋体" panose="02010600030101010101" pitchFamily="2" charset="-122"/>
              </a:rPr>
              <a:t>Nand</a:t>
            </a:r>
            <a:r>
              <a:rPr lang="en-US" altLang="zh-CN" dirty="0">
                <a:ea typeface="宋体" panose="02010600030101010101" pitchFamily="2" charset="-122"/>
              </a:rPr>
              <a:t>-Flash</a:t>
            </a:r>
            <a:r>
              <a:rPr lang="zh-CN" altLang="en-US" dirty="0">
                <a:ea typeface="宋体" panose="02010600030101010101" pitchFamily="2" charset="-122"/>
              </a:rPr>
              <a:t>数据存储可靠性设计</a:t>
            </a:r>
          </a:p>
        </p:txBody>
      </p:sp>
      <p:graphicFrame>
        <p:nvGraphicFramePr>
          <p:cNvPr id="14340" name="Object 17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91693837"/>
              </p:ext>
            </p:extLst>
          </p:nvPr>
        </p:nvGraphicFramePr>
        <p:xfrm>
          <a:off x="8018463" y="1700808"/>
          <a:ext cx="4173537" cy="2670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1" r:id="rId3" imgW="4173840" imgH="2670480" progId="Excel.Chart.8">
                  <p:embed/>
                </p:oleObj>
              </mc:Choice>
              <mc:Fallback>
                <p:oleObj r:id="rId3" imgW="4173840" imgH="2670480" progId="Excel.Chart.8">
                  <p:embed/>
                  <p:pic>
                    <p:nvPicPr>
                      <p:cNvPr id="0" name="Object 17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18463" y="1700808"/>
                        <a:ext cx="4173537" cy="2670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3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1139" name="Rectangle 4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695400" y="1552258"/>
            <a:ext cx="8147050" cy="452596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>
                      <a:alpha val="73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r>
              <a:rPr lang="en-US" altLang="zh-CN" b="1" dirty="0">
                <a:solidFill>
                  <a:schemeClr val="tx1"/>
                </a:solidFill>
                <a:ea typeface="宋体" panose="02010600030101010101" pitchFamily="2" charset="-122"/>
              </a:rPr>
              <a:t>SLC</a:t>
            </a:r>
            <a:r>
              <a:rPr lang="zh-CN" altLang="en-US" b="1" dirty="0">
                <a:solidFill>
                  <a:schemeClr val="tx1"/>
                </a:solidFill>
                <a:ea typeface="宋体" panose="02010600030101010101" pitchFamily="2" charset="-122"/>
              </a:rPr>
              <a:t>与</a:t>
            </a:r>
            <a:r>
              <a:rPr lang="en-US" altLang="zh-CN" b="1" dirty="0">
                <a:solidFill>
                  <a:schemeClr val="tx1"/>
                </a:solidFill>
                <a:ea typeface="宋体" panose="02010600030101010101" pitchFamily="2" charset="-122"/>
              </a:rPr>
              <a:t>MLC</a:t>
            </a:r>
          </a:p>
          <a:p>
            <a:pPr lvl="1" eaLnBrk="1" hangingPunct="1"/>
            <a:r>
              <a:rPr lang="en-US" altLang="zh-CN" b="1" dirty="0">
                <a:ea typeface="宋体" panose="02010600030101010101" pitchFamily="2" charset="-122"/>
              </a:rPr>
              <a:t>Single Layer Cell     </a:t>
            </a:r>
            <a:r>
              <a:rPr lang="zh-CN" altLang="en-US" b="1" dirty="0">
                <a:ea typeface="宋体" panose="02010600030101010101" pitchFamily="2" charset="-122"/>
              </a:rPr>
              <a:t>单层单元</a:t>
            </a:r>
            <a:r>
              <a:rPr lang="en-US" altLang="zh-CN" b="1" dirty="0">
                <a:ea typeface="宋体" panose="02010600030101010101" pitchFamily="2" charset="-122"/>
              </a:rPr>
              <a:t> </a:t>
            </a:r>
            <a:r>
              <a:rPr lang="zh-CN" altLang="en-US" b="1" dirty="0">
                <a:ea typeface="宋体" panose="02010600030101010101" pitchFamily="2" charset="-122"/>
              </a:rPr>
              <a:t>（</a:t>
            </a:r>
            <a:r>
              <a:rPr lang="en-US" altLang="zh-CN" b="1" dirty="0">
                <a:ea typeface="宋体" panose="02010600030101010101" pitchFamily="2" charset="-122"/>
              </a:rPr>
              <a:t>10</a:t>
            </a:r>
            <a:r>
              <a:rPr lang="zh-CN" altLang="en-US" b="1" dirty="0">
                <a:ea typeface="宋体" panose="02010600030101010101" pitchFamily="2" charset="-122"/>
              </a:rPr>
              <a:t>万次擦写）</a:t>
            </a:r>
            <a:endParaRPr lang="en-US" altLang="zh-CN" b="1" dirty="0">
              <a:ea typeface="宋体" panose="02010600030101010101" pitchFamily="2" charset="-122"/>
            </a:endParaRPr>
          </a:p>
          <a:p>
            <a:pPr lvl="1" eaLnBrk="1" hangingPunct="1"/>
            <a:r>
              <a:rPr lang="en-US" altLang="zh-CN" b="1" dirty="0">
                <a:ea typeface="宋体" panose="02010600030101010101" pitchFamily="2" charset="-122"/>
              </a:rPr>
              <a:t>Multi - Level Cell	    </a:t>
            </a:r>
            <a:r>
              <a:rPr lang="zh-CN" altLang="en-US" b="1" dirty="0">
                <a:ea typeface="宋体" panose="02010600030101010101" pitchFamily="2" charset="-122"/>
              </a:rPr>
              <a:t>多层单元</a:t>
            </a:r>
            <a:r>
              <a:rPr lang="en-US" altLang="zh-CN" b="1" dirty="0">
                <a:ea typeface="宋体" panose="02010600030101010101" pitchFamily="2" charset="-122"/>
              </a:rPr>
              <a:t> </a:t>
            </a:r>
            <a:r>
              <a:rPr lang="zh-CN" altLang="en-US" b="1" dirty="0">
                <a:ea typeface="宋体" panose="02010600030101010101" pitchFamily="2" charset="-122"/>
              </a:rPr>
              <a:t>（</a:t>
            </a:r>
            <a:r>
              <a:rPr lang="en-US" altLang="zh-CN" b="1" dirty="0">
                <a:ea typeface="宋体" panose="02010600030101010101" pitchFamily="2" charset="-122"/>
              </a:rPr>
              <a:t>1</a:t>
            </a:r>
            <a:r>
              <a:rPr lang="zh-CN" altLang="en-US" b="1" dirty="0">
                <a:ea typeface="宋体" panose="02010600030101010101" pitchFamily="2" charset="-122"/>
              </a:rPr>
              <a:t>万次擦写）</a:t>
            </a:r>
            <a:endParaRPr lang="en-US" altLang="zh-CN" b="1" dirty="0">
              <a:ea typeface="宋体" panose="02010600030101010101" pitchFamily="2" charset="-122"/>
            </a:endParaRPr>
          </a:p>
          <a:p>
            <a:pPr eaLnBrk="1" hangingPunct="1"/>
            <a:endParaRPr lang="en-US" altLang="zh-CN" b="1" dirty="0">
              <a:solidFill>
                <a:schemeClr val="tx1"/>
              </a:solidFill>
              <a:ea typeface="宋体" panose="02010600030101010101" pitchFamily="2" charset="-122"/>
            </a:endParaRPr>
          </a:p>
          <a:p>
            <a:pPr eaLnBrk="1" hangingPunct="1"/>
            <a:r>
              <a:rPr lang="en-US" altLang="zh-CN" b="1" dirty="0">
                <a:solidFill>
                  <a:schemeClr val="tx1"/>
                </a:solidFill>
                <a:ea typeface="宋体" panose="02010600030101010101" pitchFamily="2" charset="-122"/>
              </a:rPr>
              <a:t>ECC</a:t>
            </a:r>
            <a:r>
              <a:rPr lang="zh-CN" altLang="en-US" b="1" dirty="0">
                <a:solidFill>
                  <a:schemeClr val="tx1"/>
                </a:solidFill>
                <a:ea typeface="宋体" panose="02010600030101010101" pitchFamily="2" charset="-122"/>
              </a:rPr>
              <a:t>（</a:t>
            </a:r>
            <a:r>
              <a:rPr lang="en-US" altLang="zh-CN" b="1" dirty="0">
                <a:solidFill>
                  <a:schemeClr val="tx1"/>
                </a:solidFill>
                <a:ea typeface="宋体" panose="02010600030101010101" pitchFamily="2" charset="-122"/>
              </a:rPr>
              <a:t>Error Checking &amp; Correcting</a:t>
            </a:r>
            <a:r>
              <a:rPr lang="zh-CN" altLang="en-US" b="1" dirty="0">
                <a:solidFill>
                  <a:schemeClr val="tx1"/>
                </a:solidFill>
                <a:ea typeface="宋体" panose="02010600030101010101" pitchFamily="2" charset="-122"/>
              </a:rPr>
              <a:t>）</a:t>
            </a:r>
            <a:endParaRPr lang="en-US" altLang="zh-CN" b="1" dirty="0">
              <a:solidFill>
                <a:schemeClr val="tx1"/>
              </a:solidFill>
              <a:ea typeface="宋体" panose="02010600030101010101" pitchFamily="2" charset="-122"/>
            </a:endParaRPr>
          </a:p>
          <a:p>
            <a:pPr eaLnBrk="1" hangingPunct="1"/>
            <a:r>
              <a:rPr lang="en-US" altLang="zh-CN" b="1" dirty="0">
                <a:solidFill>
                  <a:schemeClr val="tx1"/>
                </a:solidFill>
                <a:ea typeface="宋体" panose="02010600030101010101" pitchFamily="2" charset="-122"/>
                <a:hlinkClick r:id="rId5" action="ppaction://hlinkfile"/>
              </a:rPr>
              <a:t>ecc_algorithm_for_web_512b.pdf</a:t>
            </a:r>
            <a:endParaRPr lang="en-US" altLang="zh-CN" b="1" dirty="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786D23D-693E-418B-9CB9-188E6D842DE6}"/>
              </a:ext>
            </a:extLst>
          </p:cNvPr>
          <p:cNvSpPr txBox="1"/>
          <p:nvPr/>
        </p:nvSpPr>
        <p:spPr>
          <a:xfrm>
            <a:off x="8760296" y="4384873"/>
            <a:ext cx="30245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发现</a:t>
            </a:r>
            <a:r>
              <a:rPr lang="en-US" altLang="zh-CN" dirty="0"/>
              <a:t>ECC</a:t>
            </a:r>
            <a:r>
              <a:rPr lang="zh-CN" altLang="en-US" dirty="0"/>
              <a:t>错误时：借助算法修正，或者再试一次，或者多次重试出错后向上层报错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1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1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11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911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11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11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11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11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43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43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43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43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OleChart spid="14340" grpId="0" animBg="0"/>
      <p:bldP spid="91139" grpId="0" build="p"/>
      <p:bldP spid="2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6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8436" y="2446068"/>
            <a:ext cx="1880655" cy="3475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163" name="标题 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>
                <a:ea typeface="宋体" panose="02010600030101010101" pitchFamily="2" charset="-122"/>
              </a:rPr>
              <a:t>FTL devices</a:t>
            </a:r>
          </a:p>
        </p:txBody>
      </p:sp>
      <p:sp>
        <p:nvSpPr>
          <p:cNvPr id="12" name="文本占位符 11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US" sz="2539" dirty="0"/>
              <a:t> FTL</a:t>
            </a:r>
            <a:r>
              <a:rPr lang="zxx-none" sz="2539" dirty="0"/>
              <a:t>： “</a:t>
            </a:r>
            <a:r>
              <a:rPr lang="en-US" sz="2539" dirty="0"/>
              <a:t>Flash Translation Layer”</a:t>
            </a:r>
          </a:p>
          <a:p>
            <a:pPr>
              <a:defRPr/>
            </a:pPr>
            <a:r>
              <a:rPr lang="en-US" sz="2539" dirty="0"/>
              <a:t> </a:t>
            </a:r>
            <a:r>
              <a:rPr lang="zxx-none" sz="2539" dirty="0"/>
              <a:t>在裸设备前端有一个控制芯片，通过芯片上加载的固件程序实现对芯片的控制， 将</a:t>
            </a:r>
            <a:r>
              <a:rPr lang="en-US" sz="2539" dirty="0"/>
              <a:t>flash </a:t>
            </a:r>
            <a:r>
              <a:rPr lang="zxx-none" sz="2539" dirty="0"/>
              <a:t>模拟为块设备</a:t>
            </a:r>
          </a:p>
        </p:txBody>
      </p:sp>
      <p:sp>
        <p:nvSpPr>
          <p:cNvPr id="4" name="矩形 3"/>
          <p:cNvSpPr/>
          <p:nvPr/>
        </p:nvSpPr>
        <p:spPr>
          <a:xfrm>
            <a:off x="4430714" y="4832351"/>
            <a:ext cx="2693987" cy="415925"/>
          </a:xfrm>
          <a:prstGeom prst="rect">
            <a:avLst/>
          </a:prstGeom>
          <a:solidFill>
            <a:srgbClr val="E6E6FF"/>
          </a:solidFill>
          <a:ln w="36000">
            <a:solidFill>
              <a:srgbClr val="000000"/>
            </a:solidFill>
            <a:prstDash val="solid"/>
          </a:ln>
        </p:spPr>
        <p:txBody>
          <a:bodyPr wrap="none" lIns="81612" tIns="40806" rIns="81612" bIns="40806" anchor="ctr" anchorCtr="1" compatLnSpc="0"/>
          <a:lstStyle/>
          <a:p>
            <a:pPr algn="ctr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32">
                <a:latin typeface="Liberation Sans" pitchFamily="18"/>
                <a:ea typeface="DejaVu Sans" pitchFamily="2"/>
                <a:cs typeface="DejaVu Sans" pitchFamily="2"/>
              </a:rPr>
              <a:t>FTL</a:t>
            </a:r>
          </a:p>
        </p:txBody>
      </p:sp>
      <p:sp>
        <p:nvSpPr>
          <p:cNvPr id="5" name="矩形 4"/>
          <p:cNvSpPr/>
          <p:nvPr/>
        </p:nvSpPr>
        <p:spPr>
          <a:xfrm>
            <a:off x="4429125" y="5662614"/>
            <a:ext cx="2693988" cy="414337"/>
          </a:xfrm>
          <a:prstGeom prst="rect">
            <a:avLst/>
          </a:prstGeom>
          <a:solidFill>
            <a:srgbClr val="CCFFFF"/>
          </a:solidFill>
          <a:ln w="36000">
            <a:solidFill>
              <a:srgbClr val="000000"/>
            </a:solidFill>
            <a:prstDash val="solid"/>
          </a:ln>
        </p:spPr>
        <p:txBody>
          <a:bodyPr wrap="none" lIns="81612" tIns="40806" rIns="81612" bIns="40806" anchor="ctr" anchorCtr="1" compatLnSpc="0"/>
          <a:lstStyle/>
          <a:p>
            <a:pPr algn="ctr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32">
                <a:latin typeface="Liberation Sans" pitchFamily="18"/>
                <a:ea typeface="DejaVu Sans" pitchFamily="2"/>
                <a:cs typeface="DejaVu Sans" pitchFamily="2"/>
              </a:rPr>
              <a:t>NAND array</a:t>
            </a:r>
          </a:p>
        </p:txBody>
      </p:sp>
      <p:sp>
        <p:nvSpPr>
          <p:cNvPr id="6" name="矩形 5"/>
          <p:cNvSpPr/>
          <p:nvPr/>
        </p:nvSpPr>
        <p:spPr>
          <a:xfrm>
            <a:off x="4429125" y="3805238"/>
            <a:ext cx="2693988" cy="622300"/>
          </a:xfrm>
          <a:prstGeom prst="rect">
            <a:avLst/>
          </a:prstGeom>
          <a:solidFill>
            <a:srgbClr val="FFCC99"/>
          </a:solidFill>
          <a:ln w="36000">
            <a:solidFill>
              <a:srgbClr val="000000"/>
            </a:solidFill>
            <a:prstDash val="solid"/>
          </a:ln>
        </p:spPr>
        <p:txBody>
          <a:bodyPr wrap="none" lIns="81612" tIns="40806" rIns="81612" bIns="40806" anchor="ctr" anchorCtr="1" compatLnSpc="0"/>
          <a:lstStyle/>
          <a:p>
            <a:pPr algn="ctr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32" dirty="0">
                <a:latin typeface="Liberation Sans" pitchFamily="18"/>
                <a:ea typeface="DejaVu Sans" pitchFamily="2"/>
                <a:cs typeface="DejaVu Sans" pitchFamily="2"/>
              </a:rPr>
              <a:t>Block I/O interface</a:t>
            </a:r>
          </a:p>
          <a:p>
            <a:pPr algn="ctr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51" dirty="0">
                <a:latin typeface="Liberation Sans" pitchFamily="18"/>
                <a:ea typeface="DejaVu Sans" pitchFamily="2"/>
                <a:cs typeface="DejaVu Sans" pitchFamily="2"/>
              </a:rPr>
              <a:t>(USB mass storage, MMC, </a:t>
            </a:r>
            <a:r>
              <a:rPr lang="en-US" sz="1451" dirty="0" err="1">
                <a:latin typeface="Liberation Sans" pitchFamily="18"/>
                <a:ea typeface="DejaVu Sans" pitchFamily="2"/>
                <a:cs typeface="DejaVu Sans" pitchFamily="2"/>
              </a:rPr>
              <a:t>etc</a:t>
            </a:r>
            <a:r>
              <a:rPr lang="en-US" sz="1451" dirty="0">
                <a:latin typeface="Liberation Sans" pitchFamily="18"/>
                <a:ea typeface="DejaVu Sans" pitchFamily="2"/>
                <a:cs typeface="DejaVu Sans" pitchFamily="2"/>
              </a:rPr>
              <a:t>)</a:t>
            </a:r>
          </a:p>
        </p:txBody>
      </p:sp>
      <p:sp>
        <p:nvSpPr>
          <p:cNvPr id="7" name="任意多边形 6"/>
          <p:cNvSpPr/>
          <p:nvPr/>
        </p:nvSpPr>
        <p:spPr>
          <a:xfrm>
            <a:off x="5588000" y="5280026"/>
            <a:ext cx="414338" cy="334963"/>
          </a:xfrm>
          <a:custGeom>
            <a:avLst>
              <a:gd name="f0" fmla="val 5400"/>
              <a:gd name="f1" fmla="val 43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10800"/>
              <a:gd name="f10" fmla="pin 0 f1 10800"/>
              <a:gd name="f11" fmla="val f9"/>
              <a:gd name="f12" fmla="val f10"/>
              <a:gd name="f13" fmla="+- 21600 0 f9"/>
              <a:gd name="f14" fmla="+- 21600 0 f10"/>
              <a:gd name="f15" fmla="+- 10800 0 f9"/>
              <a:gd name="f16" fmla="*/ f9 f7 1"/>
              <a:gd name="f17" fmla="*/ f10 f8 1"/>
              <a:gd name="f18" fmla="*/ f10 f15 1"/>
              <a:gd name="f19" fmla="*/ f11 f7 1"/>
              <a:gd name="f20" fmla="*/ f13 f7 1"/>
              <a:gd name="f21" fmla="*/ f18 1 10800"/>
              <a:gd name="f22" fmla="+- 21600 0 f21"/>
              <a:gd name="f23" fmla="*/ f21 f8 1"/>
              <a:gd name="f24" fmla="*/ f22 f8 1"/>
            </a:gdLst>
            <a:ahLst>
              <a:ahXY gdRefX="f0" minX="f4" maxX="f6" gdRefY="f1" minY="f4" maxY="f6">
                <a:pos x="f16" y="f1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9" t="f23" r="f20" b="f24"/>
            <a:pathLst>
              <a:path w="21600" h="21600">
                <a:moveTo>
                  <a:pt x="f4" y="f12"/>
                </a:moveTo>
                <a:lnTo>
                  <a:pt x="f6" y="f4"/>
                </a:lnTo>
                <a:lnTo>
                  <a:pt x="f5" y="f12"/>
                </a:lnTo>
                <a:lnTo>
                  <a:pt x="f13" y="f12"/>
                </a:lnTo>
                <a:lnTo>
                  <a:pt x="f13" y="f14"/>
                </a:lnTo>
                <a:lnTo>
                  <a:pt x="f5" y="f14"/>
                </a:lnTo>
                <a:lnTo>
                  <a:pt x="f6" y="f5"/>
                </a:lnTo>
                <a:lnTo>
                  <a:pt x="f4" y="f14"/>
                </a:lnTo>
                <a:lnTo>
                  <a:pt x="f11" y="f14"/>
                </a:lnTo>
                <a:lnTo>
                  <a:pt x="f11" y="f12"/>
                </a:lnTo>
                <a:close/>
              </a:path>
            </a:pathLst>
          </a:custGeom>
          <a:solidFill>
            <a:srgbClr val="FFFF99"/>
          </a:solidFill>
          <a:ln w="0">
            <a:solidFill>
              <a:srgbClr val="000000"/>
            </a:solidFill>
            <a:prstDash val="solid"/>
          </a:ln>
        </p:spPr>
        <p:txBody>
          <a:bodyPr wrap="none" lIns="81612" tIns="40806" rIns="81612" bIns="40806" anchor="ctr" compatLnSpc="0"/>
          <a:lstStyle/>
          <a:p>
            <a:pPr>
              <a:spcBef>
                <a:spcPts val="0"/>
              </a:spcBef>
              <a:spcAft>
                <a:spcPts val="0"/>
              </a:spcAft>
              <a:defRPr/>
            </a:pPr>
            <a:endParaRPr lang="en-US" sz="1632">
              <a:latin typeface="Liberation Sans" pitchFamily="18"/>
              <a:ea typeface="DejaVu Sans" pitchFamily="2"/>
              <a:cs typeface="DejaVu Sans" pitchFamily="2"/>
            </a:endParaRPr>
          </a:p>
        </p:txBody>
      </p:sp>
      <p:sp>
        <p:nvSpPr>
          <p:cNvPr id="8" name="任意多边形 7"/>
          <p:cNvSpPr/>
          <p:nvPr/>
        </p:nvSpPr>
        <p:spPr>
          <a:xfrm>
            <a:off x="5568950" y="4465638"/>
            <a:ext cx="414338" cy="334962"/>
          </a:xfrm>
          <a:custGeom>
            <a:avLst>
              <a:gd name="f0" fmla="val 5400"/>
              <a:gd name="f1" fmla="val 43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10800"/>
              <a:gd name="f10" fmla="pin 0 f1 10800"/>
              <a:gd name="f11" fmla="val f9"/>
              <a:gd name="f12" fmla="val f10"/>
              <a:gd name="f13" fmla="+- 21600 0 f9"/>
              <a:gd name="f14" fmla="+- 21600 0 f10"/>
              <a:gd name="f15" fmla="+- 10800 0 f9"/>
              <a:gd name="f16" fmla="*/ f9 f7 1"/>
              <a:gd name="f17" fmla="*/ f10 f8 1"/>
              <a:gd name="f18" fmla="*/ f10 f15 1"/>
              <a:gd name="f19" fmla="*/ f11 f7 1"/>
              <a:gd name="f20" fmla="*/ f13 f7 1"/>
              <a:gd name="f21" fmla="*/ f18 1 10800"/>
              <a:gd name="f22" fmla="+- 21600 0 f21"/>
              <a:gd name="f23" fmla="*/ f21 f8 1"/>
              <a:gd name="f24" fmla="*/ f22 f8 1"/>
            </a:gdLst>
            <a:ahLst>
              <a:ahXY gdRefX="f0" minX="f4" maxX="f6" gdRefY="f1" minY="f4" maxY="f6">
                <a:pos x="f16" y="f1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9" t="f23" r="f20" b="f24"/>
            <a:pathLst>
              <a:path w="21600" h="21600">
                <a:moveTo>
                  <a:pt x="f4" y="f12"/>
                </a:moveTo>
                <a:lnTo>
                  <a:pt x="f6" y="f4"/>
                </a:lnTo>
                <a:lnTo>
                  <a:pt x="f5" y="f12"/>
                </a:lnTo>
                <a:lnTo>
                  <a:pt x="f13" y="f12"/>
                </a:lnTo>
                <a:lnTo>
                  <a:pt x="f13" y="f14"/>
                </a:lnTo>
                <a:lnTo>
                  <a:pt x="f5" y="f14"/>
                </a:lnTo>
                <a:lnTo>
                  <a:pt x="f6" y="f5"/>
                </a:lnTo>
                <a:lnTo>
                  <a:pt x="f4" y="f14"/>
                </a:lnTo>
                <a:lnTo>
                  <a:pt x="f11" y="f14"/>
                </a:lnTo>
                <a:lnTo>
                  <a:pt x="f11" y="f12"/>
                </a:lnTo>
                <a:close/>
              </a:path>
            </a:pathLst>
          </a:custGeom>
          <a:solidFill>
            <a:srgbClr val="FFFF99"/>
          </a:solidFill>
          <a:ln w="0">
            <a:solidFill>
              <a:srgbClr val="000000"/>
            </a:solidFill>
            <a:prstDash val="solid"/>
          </a:ln>
        </p:spPr>
        <p:txBody>
          <a:bodyPr wrap="none" lIns="81612" tIns="40806" rIns="81612" bIns="40806" anchor="ctr" compatLnSpc="0"/>
          <a:lstStyle/>
          <a:p>
            <a:pPr>
              <a:spcBef>
                <a:spcPts val="0"/>
              </a:spcBef>
              <a:spcAft>
                <a:spcPts val="0"/>
              </a:spcAft>
              <a:defRPr/>
            </a:pPr>
            <a:endParaRPr lang="en-US" sz="1632">
              <a:latin typeface="Liberation Sans" pitchFamily="18"/>
              <a:ea typeface="DejaVu Sans" pitchFamily="2"/>
              <a:cs typeface="DejaVu Sans" pitchFamily="2"/>
            </a:endParaRPr>
          </a:p>
        </p:txBody>
      </p:sp>
      <p:sp>
        <p:nvSpPr>
          <p:cNvPr id="9" name="直接连接符 8"/>
          <p:cNvSpPr/>
          <p:nvPr/>
        </p:nvSpPr>
        <p:spPr>
          <a:xfrm flipV="1">
            <a:off x="7124701" y="2901950"/>
            <a:ext cx="1243013" cy="124460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wrap="none" lIns="81612" tIns="40806" rIns="81612" bIns="40806" anchor="ctr" anchorCtr="1" compatLnSpc="0"/>
          <a:lstStyle/>
          <a:p>
            <a:pPr>
              <a:spcBef>
                <a:spcPts val="0"/>
              </a:spcBef>
              <a:spcAft>
                <a:spcPts val="0"/>
              </a:spcAft>
              <a:defRPr/>
            </a:pPr>
            <a:endParaRPr lang="en-US" sz="1632">
              <a:latin typeface="Liberation Sans" pitchFamily="18"/>
              <a:ea typeface="DejaVu Sans" pitchFamily="2"/>
              <a:cs typeface="DejaVu Sans" pitchFamily="2"/>
            </a:endParaRPr>
          </a:p>
        </p:txBody>
      </p:sp>
      <p:sp>
        <p:nvSpPr>
          <p:cNvPr id="10" name="直接连接符 9"/>
          <p:cNvSpPr/>
          <p:nvPr/>
        </p:nvSpPr>
        <p:spPr>
          <a:xfrm flipV="1">
            <a:off x="7124700" y="4033839"/>
            <a:ext cx="1720850" cy="941387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wrap="none" lIns="81612" tIns="40806" rIns="81612" bIns="40806" anchor="ctr" anchorCtr="1" compatLnSpc="0"/>
          <a:lstStyle/>
          <a:p>
            <a:pPr>
              <a:spcBef>
                <a:spcPts val="0"/>
              </a:spcBef>
              <a:spcAft>
                <a:spcPts val="0"/>
              </a:spcAft>
              <a:defRPr/>
            </a:pPr>
            <a:endParaRPr lang="en-US" sz="1632">
              <a:latin typeface="Liberation Sans" pitchFamily="18"/>
              <a:ea typeface="DejaVu Sans" pitchFamily="2"/>
              <a:cs typeface="DejaVu Sans" pitchFamily="2"/>
            </a:endParaRPr>
          </a:p>
        </p:txBody>
      </p:sp>
      <p:sp>
        <p:nvSpPr>
          <p:cNvPr id="11" name="直接连接符 10"/>
          <p:cNvSpPr/>
          <p:nvPr/>
        </p:nvSpPr>
        <p:spPr>
          <a:xfrm flipV="1">
            <a:off x="7124701" y="5078414"/>
            <a:ext cx="2024063" cy="725487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wrap="none" lIns="81612" tIns="40806" rIns="81612" bIns="40806" anchor="ctr" anchorCtr="1" compatLnSpc="0"/>
          <a:lstStyle/>
          <a:p>
            <a:pPr>
              <a:spcBef>
                <a:spcPts val="0"/>
              </a:spcBef>
              <a:spcAft>
                <a:spcPts val="0"/>
              </a:spcAft>
              <a:defRPr/>
            </a:pPr>
            <a:endParaRPr lang="en-US" sz="1632">
              <a:latin typeface="Liberation Sans" pitchFamily="18"/>
              <a:ea typeface="DejaVu Sans" pitchFamily="2"/>
              <a:cs typeface="DejaVu Sans" pitchFamily="2"/>
            </a:endParaRPr>
          </a:p>
        </p:txBody>
      </p:sp>
    </p:spTree>
  </p:cSld>
  <p:clrMapOvr>
    <a:masterClrMapping/>
  </p:clrMapOvr>
  <p:transition spd="slow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标题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FTL table</a:t>
            </a:r>
            <a:r>
              <a:rPr lang="zh-CN" altLang="en-US">
                <a:ea typeface="宋体" panose="02010600030101010101" pitchFamily="2" charset="-122"/>
              </a:rPr>
              <a:t>原理示意</a:t>
            </a: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3558823"/>
              </p:ext>
            </p:extLst>
          </p:nvPr>
        </p:nvGraphicFramePr>
        <p:xfrm>
          <a:off x="6023991" y="2276871"/>
          <a:ext cx="3042216" cy="2047482"/>
        </p:xfrm>
        <a:graphic>
          <a:graphicData uri="http://schemas.openxmlformats.org/drawingml/2006/table">
            <a:tbl>
              <a:tblPr/>
              <a:tblGrid>
                <a:gridCol w="1014072">
                  <a:extLst>
                    <a:ext uri="{9D8B030D-6E8A-4147-A177-3AD203B41FA5}">
                      <a16:colId xmlns:a16="http://schemas.microsoft.com/office/drawing/2014/main" val="4255899781"/>
                    </a:ext>
                  </a:extLst>
                </a:gridCol>
                <a:gridCol w="1014072">
                  <a:extLst>
                    <a:ext uri="{9D8B030D-6E8A-4147-A177-3AD203B41FA5}">
                      <a16:colId xmlns:a16="http://schemas.microsoft.com/office/drawing/2014/main" val="256237370"/>
                    </a:ext>
                  </a:extLst>
                </a:gridCol>
                <a:gridCol w="1014072">
                  <a:extLst>
                    <a:ext uri="{9D8B030D-6E8A-4147-A177-3AD203B41FA5}">
                      <a16:colId xmlns:a16="http://schemas.microsoft.com/office/drawing/2014/main" val="2357622050"/>
                    </a:ext>
                  </a:extLst>
                </a:gridCol>
              </a:tblGrid>
              <a:tr h="33668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0000"/>
                        <a:buFont typeface="Wingdings" panose="05000000000000000000" pitchFamily="2" charset="2"/>
                        <a:defRPr kumimoji="1" sz="2400">
                          <a:solidFill>
                            <a:schemeClr val="tx2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7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iberation Sans"/>
                          <a:ea typeface="宋体" panose="02010600030101010101" pitchFamily="2" charset="-122"/>
                          <a:cs typeface="DejaVu Sans" panose="020B0603030804020204" pitchFamily="34" charset="0"/>
                        </a:rPr>
                        <a:t>源地址</a:t>
                      </a:r>
                    </a:p>
                  </a:txBody>
                  <a:tcPr marL="82918" marR="82918" marT="41459" marB="41459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0000"/>
                        <a:buFont typeface="Wingdings" panose="05000000000000000000" pitchFamily="2" charset="2"/>
                        <a:defRPr kumimoji="1" sz="2400">
                          <a:solidFill>
                            <a:schemeClr val="tx2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7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iberation Sans"/>
                          <a:ea typeface="宋体" panose="02010600030101010101" pitchFamily="2" charset="-122"/>
                          <a:cs typeface="DejaVu Sans" panose="020B0603030804020204" pitchFamily="34" charset="0"/>
                        </a:rPr>
                        <a:t>物理地址</a:t>
                      </a:r>
                    </a:p>
                  </a:txBody>
                  <a:tcPr marL="82918" marR="82918" marT="41459" marB="41459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0000"/>
                        <a:buFont typeface="Wingdings" panose="05000000000000000000" pitchFamily="2" charset="2"/>
                        <a:defRPr kumimoji="1" sz="2400">
                          <a:solidFill>
                            <a:schemeClr val="tx2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7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iberation Sans"/>
                          <a:ea typeface="宋体" panose="02010600030101010101" pitchFamily="2" charset="-122"/>
                          <a:cs typeface="DejaVu Sans" panose="020B0603030804020204" pitchFamily="34" charset="0"/>
                        </a:rPr>
                        <a:t>擦除次数</a:t>
                      </a:r>
                    </a:p>
                  </a:txBody>
                  <a:tcPr marL="82918" marR="82918" marT="41459" marB="41459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7138930"/>
                  </a:ext>
                </a:extLst>
              </a:tr>
              <a:tr h="33668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0000"/>
                        <a:buFont typeface="Wingdings" panose="05000000000000000000" pitchFamily="2" charset="2"/>
                        <a:defRPr kumimoji="1" sz="2400">
                          <a:solidFill>
                            <a:schemeClr val="tx2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7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iberation Sans"/>
                          <a:ea typeface="宋体" panose="02010600030101010101" pitchFamily="2" charset="-122"/>
                          <a:cs typeface="DejaVu Sans" panose="020B0603030804020204" pitchFamily="34" charset="0"/>
                        </a:rPr>
                        <a:t>源地址</a:t>
                      </a:r>
                    </a:p>
                  </a:txBody>
                  <a:tcPr marL="82918" marR="82918" marT="41459" marB="41459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0000"/>
                        <a:buFont typeface="Wingdings" panose="05000000000000000000" pitchFamily="2" charset="2"/>
                        <a:defRPr kumimoji="1" sz="2400">
                          <a:solidFill>
                            <a:schemeClr val="tx2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7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iberation Sans"/>
                          <a:ea typeface="宋体" panose="02010600030101010101" pitchFamily="2" charset="-122"/>
                          <a:cs typeface="DejaVu Sans" panose="020B0603030804020204" pitchFamily="34" charset="0"/>
                        </a:rPr>
                        <a:t>物理地址</a:t>
                      </a:r>
                    </a:p>
                  </a:txBody>
                  <a:tcPr marL="82918" marR="82918" marT="41459" marB="41459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0000"/>
                        <a:buFont typeface="Wingdings" panose="05000000000000000000" pitchFamily="2" charset="2"/>
                        <a:defRPr kumimoji="1" sz="2400">
                          <a:solidFill>
                            <a:schemeClr val="tx2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7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iberation Sans"/>
                          <a:ea typeface="宋体" panose="02010600030101010101" pitchFamily="2" charset="-122"/>
                          <a:cs typeface="DejaVu Sans" panose="020B0603030804020204" pitchFamily="34" charset="0"/>
                        </a:rPr>
                        <a:t>擦除次数</a:t>
                      </a:r>
                    </a:p>
                  </a:txBody>
                  <a:tcPr marL="82918" marR="82918" marT="41459" marB="41459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8122796"/>
                  </a:ext>
                </a:extLst>
              </a:tr>
              <a:tr h="7007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0000"/>
                        <a:buFont typeface="Wingdings" panose="05000000000000000000" pitchFamily="2" charset="2"/>
                        <a:defRPr kumimoji="1" sz="2400">
                          <a:solidFill>
                            <a:schemeClr val="tx2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7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iberation Sans"/>
                          <a:ea typeface="宋体" panose="02010600030101010101" pitchFamily="2" charset="-122"/>
                          <a:cs typeface="DejaVu Sans" panose="020B0603030804020204" pitchFamily="34" charset="0"/>
                        </a:rPr>
                        <a:t>源地址</a:t>
                      </a:r>
                    </a:p>
                  </a:txBody>
                  <a:tcPr marL="82918" marR="82918" marT="41459" marB="41459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0000"/>
                        <a:buFont typeface="Wingdings" panose="05000000000000000000" pitchFamily="2" charset="2"/>
                        <a:defRPr kumimoji="1" sz="2400">
                          <a:solidFill>
                            <a:schemeClr val="tx2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7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iberation Sans"/>
                          <a:ea typeface="宋体" panose="02010600030101010101" pitchFamily="2" charset="-122"/>
                          <a:cs typeface="DejaVu Sans" panose="020B0603030804020204" pitchFamily="34" charset="0"/>
                        </a:rPr>
                        <a:t>物理地址</a:t>
                      </a:r>
                    </a:p>
                  </a:txBody>
                  <a:tcPr marL="82918" marR="82918" marT="41459" marB="41459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0000"/>
                        <a:buFont typeface="Wingdings" panose="05000000000000000000" pitchFamily="2" charset="2"/>
                        <a:defRPr kumimoji="1" sz="2400">
                          <a:solidFill>
                            <a:schemeClr val="tx2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7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iberation Sans"/>
                          <a:ea typeface="宋体" panose="02010600030101010101" pitchFamily="2" charset="-122"/>
                          <a:cs typeface="DejaVu Sans" panose="020B0603030804020204" pitchFamily="34" charset="0"/>
                        </a:rPr>
                        <a:t>擦除次数</a:t>
                      </a:r>
                    </a:p>
                  </a:txBody>
                  <a:tcPr marL="82918" marR="82918" marT="41459" marB="41459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0349788"/>
                  </a:ext>
                </a:extLst>
              </a:tr>
              <a:tr h="33668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0000"/>
                        <a:buFont typeface="Wingdings" panose="05000000000000000000" pitchFamily="2" charset="2"/>
                        <a:defRPr kumimoji="1" sz="2400">
                          <a:solidFill>
                            <a:schemeClr val="tx2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7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iberation Sans"/>
                          <a:ea typeface="宋体" panose="02010600030101010101" pitchFamily="2" charset="-122"/>
                          <a:cs typeface="DejaVu Sans" panose="020B0603030804020204" pitchFamily="34" charset="0"/>
                        </a:rPr>
                        <a:t>源地址</a:t>
                      </a:r>
                    </a:p>
                  </a:txBody>
                  <a:tcPr marL="82918" marR="82918" marT="41459" marB="41459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0000"/>
                        <a:buFont typeface="Wingdings" panose="05000000000000000000" pitchFamily="2" charset="2"/>
                        <a:defRPr kumimoji="1" sz="2400">
                          <a:solidFill>
                            <a:schemeClr val="tx2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7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iberation Sans"/>
                          <a:ea typeface="宋体" panose="02010600030101010101" pitchFamily="2" charset="-122"/>
                          <a:cs typeface="DejaVu Sans" panose="020B0603030804020204" pitchFamily="34" charset="0"/>
                        </a:rPr>
                        <a:t>物理地址</a:t>
                      </a:r>
                    </a:p>
                  </a:txBody>
                  <a:tcPr marL="82918" marR="82918" marT="41459" marB="41459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0000"/>
                        <a:buFont typeface="Wingdings" panose="05000000000000000000" pitchFamily="2" charset="2"/>
                        <a:defRPr kumimoji="1" sz="2400">
                          <a:solidFill>
                            <a:schemeClr val="tx2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7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iberation Sans"/>
                          <a:ea typeface="宋体" panose="02010600030101010101" pitchFamily="2" charset="-122"/>
                          <a:cs typeface="DejaVu Sans" panose="020B0603030804020204" pitchFamily="34" charset="0"/>
                        </a:rPr>
                        <a:t>擦除次数</a:t>
                      </a:r>
                    </a:p>
                  </a:txBody>
                  <a:tcPr marL="82918" marR="82918" marT="41459" marB="41459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1262739"/>
                  </a:ext>
                </a:extLst>
              </a:tr>
              <a:tr h="33668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0000"/>
                        <a:buFont typeface="Wingdings" panose="05000000000000000000" pitchFamily="2" charset="2"/>
                        <a:defRPr kumimoji="1" sz="2400">
                          <a:solidFill>
                            <a:schemeClr val="tx2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7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iberation Sans"/>
                          <a:ea typeface="宋体" panose="02010600030101010101" pitchFamily="2" charset="-122"/>
                          <a:cs typeface="DejaVu Sans" panose="020B0603030804020204" pitchFamily="34" charset="0"/>
                        </a:rPr>
                        <a:t>源地址</a:t>
                      </a:r>
                    </a:p>
                  </a:txBody>
                  <a:tcPr marL="82918" marR="82918" marT="41459" marB="41459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0000"/>
                        <a:buFont typeface="Wingdings" panose="05000000000000000000" pitchFamily="2" charset="2"/>
                        <a:defRPr kumimoji="1" sz="2400">
                          <a:solidFill>
                            <a:schemeClr val="tx2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7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iberation Sans"/>
                          <a:ea typeface="宋体" panose="02010600030101010101" pitchFamily="2" charset="-122"/>
                          <a:cs typeface="DejaVu Sans" panose="020B0603030804020204" pitchFamily="34" charset="0"/>
                        </a:rPr>
                        <a:t>物理地址</a:t>
                      </a:r>
                    </a:p>
                  </a:txBody>
                  <a:tcPr marL="82918" marR="82918" marT="41459" marB="41459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0000"/>
                        <a:buFont typeface="Wingdings" panose="05000000000000000000" pitchFamily="2" charset="2"/>
                        <a:defRPr kumimoji="1" sz="2400">
                          <a:solidFill>
                            <a:schemeClr val="tx2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7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iberation Sans"/>
                          <a:ea typeface="宋体" panose="02010600030101010101" pitchFamily="2" charset="-122"/>
                          <a:cs typeface="DejaVu Sans" panose="020B0603030804020204" pitchFamily="34" charset="0"/>
                        </a:rPr>
                        <a:t>擦除次数</a:t>
                      </a:r>
                    </a:p>
                  </a:txBody>
                  <a:tcPr marL="82918" marR="82918" marT="41459" marB="41459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307700"/>
                  </a:ext>
                </a:extLst>
              </a:tr>
            </a:tbl>
          </a:graphicData>
        </a:graphic>
      </p:graphicFrame>
      <p:pic>
        <p:nvPicPr>
          <p:cNvPr id="93186" name="Picture 2" descr="See the source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9617" y="1988841"/>
            <a:ext cx="2676525" cy="2676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D132D7D7-8B4F-43E6-BE19-1B8B6565FE16}" type="slidenum">
              <a:rPr lang="en-US" altLang="ko-KR" smtClean="0"/>
              <a:pPr>
                <a:defRPr/>
              </a:pPr>
              <a:t>59</a:t>
            </a:fld>
            <a:endParaRPr lang="en-US" altLang="ko-KR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面向</a:t>
            </a:r>
            <a:r>
              <a:rPr lang="en-US" altLang="zh-CN" dirty="0"/>
              <a:t>Flash</a:t>
            </a:r>
            <a:r>
              <a:rPr lang="zh-CN" altLang="en-US" dirty="0"/>
              <a:t>的文件系统设计</a:t>
            </a:r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695399" y="1569766"/>
            <a:ext cx="10801200" cy="481156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zh-CN" altLang="en-US" dirty="0"/>
              <a:t>不必考虑“磁头”“磁道”等问题，可以随意访问任何位置</a:t>
            </a:r>
            <a:endParaRPr lang="en-US" altLang="zh-CN" dirty="0"/>
          </a:p>
          <a:p>
            <a:r>
              <a:rPr lang="zh-CN" altLang="en-US" dirty="0"/>
              <a:t>系统当中可以有多个“磁头”并行读写</a:t>
            </a:r>
            <a:endParaRPr lang="en-US" altLang="zh-CN" dirty="0"/>
          </a:p>
          <a:p>
            <a:r>
              <a:rPr lang="zh-CN" altLang="en-US" dirty="0"/>
              <a:t>从</a:t>
            </a:r>
            <a:r>
              <a:rPr lang="en-US" altLang="zh-CN" dirty="0" err="1"/>
              <a:t>Nand</a:t>
            </a:r>
            <a:r>
              <a:rPr lang="en-US" altLang="zh-CN" dirty="0"/>
              <a:t> flash</a:t>
            </a:r>
            <a:r>
              <a:rPr lang="zh-CN" altLang="en-US" dirty="0"/>
              <a:t>中读取的速度，并没有比内存慢多少（相差大约一个数量级</a:t>
            </a:r>
            <a:r>
              <a:rPr lang="en-US" altLang="zh-CN" dirty="0"/>
              <a:t>)</a:t>
            </a:r>
          </a:p>
          <a:p>
            <a:r>
              <a:rPr lang="zh-CN" altLang="en-US" dirty="0"/>
              <a:t>用“新块”（已知全是</a:t>
            </a:r>
            <a:r>
              <a:rPr lang="en-US" altLang="zh-CN" dirty="0"/>
              <a:t>1</a:t>
            </a:r>
            <a:r>
              <a:rPr lang="zh-CN" altLang="en-US" dirty="0"/>
              <a:t>）比用“老块”（不知状态）要快</a:t>
            </a:r>
            <a:r>
              <a:rPr lang="en-US" altLang="zh-CN" dirty="0"/>
              <a:t>1000</a:t>
            </a:r>
            <a:r>
              <a:rPr lang="zh-CN" altLang="en-US" dirty="0"/>
              <a:t>倍，所以可以先分配后“垃圾收集”</a:t>
            </a:r>
            <a:endParaRPr lang="en-US" altLang="zh-CN" dirty="0"/>
          </a:p>
          <a:p>
            <a:r>
              <a:rPr lang="zh-CN" altLang="en-US" dirty="0"/>
              <a:t>随时准备着数据块会坏掉，所以不要轻易删除内容</a:t>
            </a:r>
            <a:endParaRPr lang="en-US" altLang="zh-CN" dirty="0"/>
          </a:p>
          <a:p>
            <a:r>
              <a:rPr lang="zh-CN" altLang="en-US" dirty="0"/>
              <a:t>“超级块”会不会坏？</a:t>
            </a:r>
            <a:endParaRPr lang="en-US" altLang="zh-CN" dirty="0"/>
          </a:p>
          <a:p>
            <a:r>
              <a:rPr lang="zh-CN" altLang="en-US" dirty="0"/>
              <a:t>一个</a:t>
            </a:r>
            <a:r>
              <a:rPr lang="en-US" altLang="zh-CN" dirty="0"/>
              <a:t>SSD</a:t>
            </a:r>
            <a:r>
              <a:rPr lang="zh-CN" altLang="en-US" dirty="0"/>
              <a:t>可以有多块</a:t>
            </a:r>
            <a:r>
              <a:rPr lang="en-US" altLang="zh-CN" dirty="0"/>
              <a:t>Flash</a:t>
            </a:r>
            <a:r>
              <a:rPr lang="zh-CN" altLang="en-US"/>
              <a:t>，可以进一步改进性能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249348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70" name="灯片编号占位符 5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B51E7678-5370-49F3-A4C5-98BB9D8D2D9C}" type="slidenum">
              <a:rPr kumimoji="0" lang="en-US" altLang="ko-KR" sz="1200">
                <a:solidFill>
                  <a:schemeClr val="bg1"/>
                </a:solidFill>
                <a:ea typeface="굴림" charset="-127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6</a:t>
            </a:fld>
            <a:endParaRPr kumimoji="0" lang="en-US" altLang="ko-KR" sz="1200">
              <a:solidFill>
                <a:schemeClr val="bg1"/>
              </a:solidFill>
              <a:ea typeface="굴림" charset="-127"/>
            </a:endParaRPr>
          </a:p>
        </p:txBody>
      </p:sp>
      <p:sp>
        <p:nvSpPr>
          <p:cNvPr id="36866" name="标题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zh-CN" sz="3600">
                <a:ea typeface="宋体" panose="02010600030101010101" pitchFamily="2" charset="-122"/>
              </a:rPr>
              <a:t>Details of DMA</a:t>
            </a:r>
            <a:endParaRPr lang="zh-CN" altLang="en-US" sz="3600">
              <a:ea typeface="宋体" panose="02010600030101010101" pitchFamily="2" charset="-122"/>
            </a:endParaRPr>
          </a:p>
        </p:txBody>
      </p:sp>
      <p:sp>
        <p:nvSpPr>
          <p:cNvPr id="15363" name="内容占位符 2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  <a:spcBef>
                <a:spcPct val="0"/>
              </a:spcBef>
              <a:defRPr/>
            </a:pPr>
            <a:r>
              <a:rPr kumimoji="0" lang="en-US" altLang="zh-CN" sz="2400" dirty="0">
                <a:ea typeface="宋体" pitchFamily="2" charset="-122"/>
              </a:rPr>
              <a:t>Internal structure of DMA</a:t>
            </a:r>
          </a:p>
          <a:p>
            <a:pPr lvl="1">
              <a:lnSpc>
                <a:spcPct val="120000"/>
              </a:lnSpc>
              <a:spcBef>
                <a:spcPct val="0"/>
              </a:spcBef>
              <a:defRPr/>
            </a:pPr>
            <a:r>
              <a:rPr kumimoji="0" lang="en-US" altLang="zh-CN" sz="2000" dirty="0">
                <a:ea typeface="宋体" pitchFamily="2" charset="-122"/>
              </a:rPr>
              <a:t>Single-path: only one suite of registers, only one I/O device can be controlled</a:t>
            </a:r>
          </a:p>
          <a:p>
            <a:pPr lvl="1">
              <a:lnSpc>
                <a:spcPct val="120000"/>
              </a:lnSpc>
              <a:spcBef>
                <a:spcPct val="0"/>
              </a:spcBef>
              <a:defRPr/>
            </a:pPr>
            <a:r>
              <a:rPr kumimoji="0" lang="en-US" altLang="zh-CN" sz="2000" dirty="0">
                <a:ea typeface="宋体" pitchFamily="2" charset="-122"/>
              </a:rPr>
              <a:t>Multiplex-path: several suites of registers, multiple I/O devices can be controlled at same time</a:t>
            </a:r>
          </a:p>
          <a:p>
            <a:pPr lvl="1">
              <a:lnSpc>
                <a:spcPct val="120000"/>
              </a:lnSpc>
              <a:spcBef>
                <a:spcPct val="0"/>
              </a:spcBef>
              <a:defRPr/>
            </a:pPr>
            <a:r>
              <a:rPr kumimoji="0" lang="en-US" altLang="zh-CN" sz="2000" dirty="0">
                <a:ea typeface="宋体" pitchFamily="2" charset="-122"/>
              </a:rPr>
              <a:t>DMA Scheduling: switch among multiple channels</a:t>
            </a:r>
          </a:p>
          <a:p>
            <a:pPr>
              <a:lnSpc>
                <a:spcPct val="120000"/>
              </a:lnSpc>
              <a:spcBef>
                <a:spcPct val="0"/>
              </a:spcBef>
              <a:defRPr/>
            </a:pPr>
            <a:r>
              <a:rPr kumimoji="0" lang="en-US" altLang="zh-CN" sz="2400" dirty="0">
                <a:ea typeface="宋体" pitchFamily="2" charset="-122"/>
              </a:rPr>
              <a:t>Working mode of DMA</a:t>
            </a:r>
          </a:p>
          <a:p>
            <a:pPr lvl="1">
              <a:lnSpc>
                <a:spcPct val="120000"/>
              </a:lnSpc>
              <a:spcBef>
                <a:spcPct val="0"/>
              </a:spcBef>
              <a:defRPr/>
            </a:pPr>
            <a:r>
              <a:rPr kumimoji="0" lang="en-US" altLang="zh-CN" sz="2000" dirty="0">
                <a:ea typeface="宋体" pitchFamily="2" charset="-122"/>
              </a:rPr>
              <a:t>Data transfer mode: word-at-a time VS block mode</a:t>
            </a:r>
          </a:p>
          <a:p>
            <a:pPr lvl="1">
              <a:lnSpc>
                <a:spcPct val="120000"/>
              </a:lnSpc>
              <a:spcBef>
                <a:spcPct val="0"/>
              </a:spcBef>
              <a:defRPr/>
            </a:pPr>
            <a:r>
              <a:rPr kumimoji="0" lang="en-US" altLang="zh-CN" sz="2000" dirty="0">
                <a:solidFill>
                  <a:srgbClr val="FF0000"/>
                </a:solidFill>
                <a:ea typeface="宋体" pitchFamily="2" charset="-122"/>
              </a:rPr>
              <a:t>Cycle stealing</a:t>
            </a:r>
            <a:r>
              <a:rPr kumimoji="0" lang="en-US" altLang="zh-CN" sz="2000" dirty="0">
                <a:ea typeface="宋体" pitchFamily="2" charset="-122"/>
              </a:rPr>
              <a:t>: DMA requests bus for a word and get it</a:t>
            </a:r>
          </a:p>
          <a:p>
            <a:pPr lvl="1">
              <a:lnSpc>
                <a:spcPct val="120000"/>
              </a:lnSpc>
              <a:spcBef>
                <a:spcPct val="0"/>
              </a:spcBef>
              <a:defRPr/>
            </a:pPr>
            <a:r>
              <a:rPr kumimoji="0" lang="en-US" altLang="zh-CN" sz="2000" dirty="0">
                <a:solidFill>
                  <a:srgbClr val="FF0000"/>
                </a:solidFill>
                <a:ea typeface="宋体" pitchFamily="2" charset="-122"/>
              </a:rPr>
              <a:t>Burst mode</a:t>
            </a:r>
            <a:r>
              <a:rPr kumimoji="0" lang="en-US" altLang="zh-CN" sz="2000" dirty="0">
                <a:ea typeface="宋体" pitchFamily="2" charset="-122"/>
              </a:rPr>
              <a:t>: DMA get bus and start a series of data transfer</a:t>
            </a:r>
          </a:p>
          <a:p>
            <a:pPr lvl="1">
              <a:lnSpc>
                <a:spcPct val="120000"/>
              </a:lnSpc>
              <a:spcBef>
                <a:spcPct val="0"/>
              </a:spcBef>
              <a:defRPr/>
            </a:pPr>
            <a:r>
              <a:rPr kumimoji="0" lang="en-US" altLang="zh-CN" sz="2000" dirty="0">
                <a:solidFill>
                  <a:srgbClr val="FF0000"/>
                </a:solidFill>
                <a:ea typeface="宋体" pitchFamily="2" charset="-122"/>
              </a:rPr>
              <a:t>Fly-by mode</a:t>
            </a:r>
            <a:r>
              <a:rPr kumimoji="0" lang="en-US" altLang="zh-CN" sz="2000" dirty="0">
                <a:ea typeface="宋体" pitchFamily="2" charset="-122"/>
              </a:rPr>
              <a:t>: DMA tells devices controller to send the data to memory directly </a:t>
            </a:r>
          </a:p>
          <a:p>
            <a:pPr lvl="1">
              <a:lnSpc>
                <a:spcPct val="120000"/>
              </a:lnSpc>
              <a:spcBef>
                <a:spcPct val="0"/>
              </a:spcBef>
              <a:defRPr/>
            </a:pPr>
            <a:r>
              <a:rPr kumimoji="0" lang="en-US" altLang="zh-CN" sz="2000" dirty="0">
                <a:solidFill>
                  <a:srgbClr val="FF0000"/>
                </a:solidFill>
                <a:ea typeface="宋体" pitchFamily="2" charset="-122"/>
              </a:rPr>
              <a:t>Device-to-device</a:t>
            </a:r>
            <a:r>
              <a:rPr kumimoji="0" lang="en-US" altLang="zh-CN" sz="2000" dirty="0">
                <a:ea typeface="宋体" pitchFamily="2" charset="-122"/>
              </a:rPr>
              <a:t> and </a:t>
            </a:r>
            <a:r>
              <a:rPr kumimoji="0" lang="en-US" altLang="zh-CN" sz="2000" dirty="0">
                <a:solidFill>
                  <a:srgbClr val="FF0000"/>
                </a:solidFill>
                <a:ea typeface="宋体" pitchFamily="2" charset="-122"/>
              </a:rPr>
              <a:t>memory-to-memory</a:t>
            </a:r>
            <a:r>
              <a:rPr kumimoji="0" lang="en-US" altLang="zh-CN" sz="2000" dirty="0">
                <a:ea typeface="宋体" pitchFamily="2" charset="-122"/>
              </a:rPr>
              <a:t>: DMA get the word from device/memory and send it to the target address</a:t>
            </a:r>
          </a:p>
          <a:p>
            <a:pPr>
              <a:lnSpc>
                <a:spcPct val="120000"/>
              </a:lnSpc>
              <a:spcBef>
                <a:spcPct val="0"/>
              </a:spcBef>
              <a:defRPr/>
            </a:pPr>
            <a:r>
              <a:rPr kumimoji="0" lang="en-US" altLang="zh-CN" sz="2400" dirty="0">
                <a:ea typeface="宋体" pitchFamily="2" charset="-122"/>
              </a:rPr>
              <a:t>Address used in DMA</a:t>
            </a:r>
          </a:p>
          <a:p>
            <a:pPr lvl="1">
              <a:lnSpc>
                <a:spcPct val="120000"/>
              </a:lnSpc>
              <a:spcBef>
                <a:spcPct val="0"/>
              </a:spcBef>
              <a:defRPr/>
            </a:pPr>
            <a:r>
              <a:rPr kumimoji="0" lang="en-US" altLang="zh-CN" sz="2100" dirty="0">
                <a:ea typeface="宋体" pitchFamily="2" charset="-122"/>
              </a:rPr>
              <a:t>Physical address: MMU is located in CPU</a:t>
            </a:r>
          </a:p>
          <a:p>
            <a:pPr lvl="1">
              <a:lnSpc>
                <a:spcPct val="120000"/>
              </a:lnSpc>
              <a:spcBef>
                <a:spcPct val="0"/>
              </a:spcBef>
              <a:defRPr/>
            </a:pPr>
            <a:r>
              <a:rPr kumimoji="0" lang="en-US" altLang="zh-CN" sz="2100" dirty="0">
                <a:ea typeface="宋体" pitchFamily="2" charset="-122"/>
              </a:rPr>
              <a:t>Virtual address: MMU is located in memory</a:t>
            </a:r>
          </a:p>
          <a:p>
            <a:pPr lvl="1">
              <a:lnSpc>
                <a:spcPct val="120000"/>
              </a:lnSpc>
              <a:spcBef>
                <a:spcPct val="0"/>
              </a:spcBef>
              <a:defRPr/>
            </a:pPr>
            <a:r>
              <a:rPr kumimoji="0" lang="en-US" altLang="zh-CN" sz="2100" dirty="0">
                <a:ea typeface="宋体" pitchFamily="2" charset="-122"/>
              </a:rPr>
              <a:t>Buffering: eliminate the speed difference between devices</a:t>
            </a:r>
          </a:p>
          <a:p>
            <a:pPr lvl="1">
              <a:lnSpc>
                <a:spcPct val="120000"/>
              </a:lnSpc>
              <a:spcBef>
                <a:spcPct val="0"/>
              </a:spcBef>
              <a:defRPr/>
            </a:pPr>
            <a:r>
              <a:rPr kumimoji="0" lang="en-US" altLang="zh-CN" sz="2100" dirty="0">
                <a:ea typeface="宋体" pitchFamily="2" charset="-122"/>
              </a:rPr>
              <a:t>Is DMA necessary?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n-US"/>
              <a:t>UBI 操作示例</a:t>
            </a:r>
          </a:p>
        </p:txBody>
      </p:sp>
      <p:sp>
        <p:nvSpPr>
          <p:cNvPr id="3" name="矩形 2"/>
          <p:cNvSpPr/>
          <p:nvPr/>
        </p:nvSpPr>
        <p:spPr>
          <a:xfrm>
            <a:off x="3948540" y="4168747"/>
            <a:ext cx="944088" cy="414589"/>
          </a:xfrm>
          <a:prstGeom prst="rect">
            <a:avLst/>
          </a:prstGeom>
          <a:solidFill>
            <a:srgbClr val="E6E6FF"/>
          </a:solidFill>
          <a:ln w="36000">
            <a:solidFill>
              <a:srgbClr val="000000"/>
            </a:solidFill>
            <a:prstDash val="solid"/>
          </a:ln>
        </p:spPr>
        <p:txBody>
          <a:bodyPr vert="horz" wrap="none" lIns="81612" tIns="40806" rIns="81612" bIns="40806" anchor="ctr" anchorCtr="1" compatLnSpc="0"/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 lang="en-US" sz="1632">
              <a:latin typeface="Liberation Sans" pitchFamily="18"/>
              <a:ea typeface="DejaVu Sans" pitchFamily="2"/>
              <a:cs typeface="DejaVu Sans" pitchFamily="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895241" y="4168747"/>
            <a:ext cx="944088" cy="414589"/>
          </a:xfrm>
          <a:prstGeom prst="rect">
            <a:avLst/>
          </a:prstGeom>
          <a:solidFill>
            <a:srgbClr val="E6E6FF"/>
          </a:solidFill>
          <a:ln w="36000">
            <a:solidFill>
              <a:srgbClr val="000000"/>
            </a:solidFill>
            <a:prstDash val="solid"/>
          </a:ln>
        </p:spPr>
        <p:txBody>
          <a:bodyPr vert="horz" wrap="none" lIns="81612" tIns="40806" rIns="81612" bIns="40806" anchor="ctr" anchorCtr="1" compatLnSpc="0"/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 lang="en-US" sz="1632">
              <a:latin typeface="Liberation Sans" pitchFamily="18"/>
              <a:ea typeface="DejaVu Sans" pitchFamily="2"/>
              <a:cs typeface="DejaVu Sans" pitchFamily="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841941" y="4168747"/>
            <a:ext cx="944088" cy="414589"/>
          </a:xfrm>
          <a:prstGeom prst="rect">
            <a:avLst/>
          </a:prstGeom>
          <a:solidFill>
            <a:srgbClr val="E6E6FF"/>
          </a:solidFill>
          <a:ln w="36000">
            <a:solidFill>
              <a:srgbClr val="000000"/>
            </a:solidFill>
            <a:prstDash val="solid"/>
          </a:ln>
        </p:spPr>
        <p:txBody>
          <a:bodyPr vert="horz" wrap="none" lIns="81612" tIns="40806" rIns="81612" bIns="40806" anchor="ctr" anchorCtr="1" compatLnSpc="0"/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 lang="en-US" sz="1632">
              <a:latin typeface="Liberation Sans" pitchFamily="18"/>
              <a:ea typeface="DejaVu Sans" pitchFamily="2"/>
              <a:cs typeface="DejaVu Sans" pitchFamily="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788641" y="4168747"/>
            <a:ext cx="944088" cy="414589"/>
          </a:xfrm>
          <a:prstGeom prst="rect">
            <a:avLst/>
          </a:prstGeom>
          <a:solidFill>
            <a:srgbClr val="E6E6FF"/>
          </a:solidFill>
          <a:ln w="36000">
            <a:solidFill>
              <a:srgbClr val="000000"/>
            </a:solidFill>
            <a:prstDash val="solid"/>
          </a:ln>
        </p:spPr>
        <p:txBody>
          <a:bodyPr vert="horz" wrap="none" lIns="81612" tIns="40806" rIns="81612" bIns="40806" anchor="ctr" anchorCtr="1" compatLnSpc="0"/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 lang="en-US" sz="1632">
              <a:latin typeface="Liberation Sans" pitchFamily="18"/>
              <a:ea typeface="DejaVu Sans" pitchFamily="2"/>
              <a:cs typeface="DejaVu Sans" pitchFamily="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7735341" y="4168747"/>
            <a:ext cx="944088" cy="414589"/>
          </a:xfrm>
          <a:prstGeom prst="rect">
            <a:avLst/>
          </a:prstGeom>
          <a:solidFill>
            <a:srgbClr val="E6E6FF"/>
          </a:solidFill>
          <a:ln w="36000">
            <a:solidFill>
              <a:srgbClr val="000000"/>
            </a:solidFill>
            <a:prstDash val="solid"/>
          </a:ln>
        </p:spPr>
        <p:txBody>
          <a:bodyPr vert="horz" wrap="none" lIns="81612" tIns="40806" rIns="81612" bIns="40806" anchor="ctr" anchorCtr="1" compatLnSpc="0"/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 lang="en-US" sz="1632">
              <a:latin typeface="Liberation Sans" pitchFamily="18"/>
              <a:ea typeface="DejaVu Sans" pitchFamily="2"/>
              <a:cs typeface="DejaVu Sans" pitchFamily="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8682042" y="4168747"/>
            <a:ext cx="944088" cy="414589"/>
          </a:xfrm>
          <a:prstGeom prst="rect">
            <a:avLst/>
          </a:prstGeom>
          <a:solidFill>
            <a:srgbClr val="E6E6FF"/>
          </a:solidFill>
          <a:ln w="36000">
            <a:solidFill>
              <a:srgbClr val="000000"/>
            </a:solidFill>
            <a:prstDash val="solid"/>
          </a:ln>
        </p:spPr>
        <p:txBody>
          <a:bodyPr vert="horz" wrap="none" lIns="81612" tIns="40806" rIns="81612" bIns="40806" anchor="ctr" anchorCtr="1" compatLnSpc="0"/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 lang="en-US" sz="1632">
              <a:latin typeface="Liberation Sans" pitchFamily="18"/>
              <a:ea typeface="DejaVu Sans" pitchFamily="2"/>
              <a:cs typeface="DejaVu Sans" pitchFamily="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571909" y="4220978"/>
            <a:ext cx="1246461" cy="323116"/>
          </a:xfrm>
          <a:prstGeom prst="rect">
            <a:avLst/>
          </a:prstGeom>
          <a:noFill/>
          <a:ln>
            <a:noFill/>
          </a:ln>
        </p:spPr>
        <p:txBody>
          <a:bodyPr vert="horz" wrap="none" lIns="81612" tIns="40806" rIns="81612" bIns="40806" anchorCtr="0" compatLnSpc="0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632">
                <a:latin typeface="Liberation Sans" pitchFamily="18"/>
                <a:ea typeface="DejaVu Sans" pitchFamily="2"/>
                <a:cs typeface="DejaVu Sans" pitchFamily="2"/>
              </a:rPr>
              <a:t>UBI volume</a:t>
            </a:r>
          </a:p>
        </p:txBody>
      </p:sp>
      <p:sp>
        <p:nvSpPr>
          <p:cNvPr id="10" name="文本框 9" title="Write_LEB0"/>
          <p:cNvSpPr txBox="1"/>
          <p:nvPr/>
        </p:nvSpPr>
        <p:spPr>
          <a:xfrm>
            <a:off x="710083" y="1412776"/>
            <a:ext cx="2214675" cy="434557"/>
          </a:xfrm>
          <a:prstGeom prst="rect">
            <a:avLst/>
          </a:prstGeom>
          <a:noFill/>
          <a:ln>
            <a:noFill/>
          </a:ln>
        </p:spPr>
        <p:txBody>
          <a:bodyPr vert="horz" wrap="none" lIns="81612" tIns="40806" rIns="81612" bIns="40806" anchorCtr="0" compatLnSpc="0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kumimoji="1" lang="en-US" sz="16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  </a:t>
            </a:r>
            <a:r>
              <a:rPr kumimoji="1" lang="zxx-none" sz="16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向 </a:t>
            </a:r>
            <a:r>
              <a:rPr kumimoji="1" lang="en-US" sz="16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LEB0</a:t>
            </a:r>
            <a:r>
              <a:rPr kumimoji="1" lang="zxx-none" sz="16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中写入数据</a:t>
            </a:r>
            <a:endParaRPr kumimoji="1" lang="zxx-none" sz="28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036531" y="1739224"/>
            <a:ext cx="2304314" cy="434557"/>
          </a:xfrm>
          <a:prstGeom prst="rect">
            <a:avLst/>
          </a:prstGeom>
          <a:noFill/>
          <a:ln>
            <a:noFill/>
          </a:ln>
        </p:spPr>
        <p:txBody>
          <a:bodyPr vert="horz" wrap="none" lIns="81612" tIns="40806" rIns="81612" bIns="40806" anchorCtr="0" compatLnSpc="0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kumimoji="1" lang="en-US" sz="16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a) LEB0 </a:t>
            </a:r>
            <a:r>
              <a:rPr kumimoji="1" lang="zxx-none" sz="16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被映射到 </a:t>
            </a:r>
            <a:r>
              <a:rPr kumimoji="1" lang="en-US" sz="16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PEB1</a:t>
            </a:r>
          </a:p>
        </p:txBody>
      </p:sp>
      <p:sp>
        <p:nvSpPr>
          <p:cNvPr id="12" name="矩形 11"/>
          <p:cNvSpPr/>
          <p:nvPr/>
        </p:nvSpPr>
        <p:spPr>
          <a:xfrm>
            <a:off x="4222757" y="5399457"/>
            <a:ext cx="1036474" cy="414589"/>
          </a:xfrm>
          <a:prstGeom prst="rect">
            <a:avLst/>
          </a:prstGeom>
          <a:solidFill>
            <a:srgbClr val="CCFFFF"/>
          </a:solidFill>
          <a:ln w="36000">
            <a:solidFill>
              <a:srgbClr val="000000"/>
            </a:solidFill>
            <a:prstDash val="solid"/>
          </a:ln>
        </p:spPr>
        <p:txBody>
          <a:bodyPr vert="horz" wrap="none" lIns="81612" tIns="40806" rIns="81612" bIns="40806" anchor="ctr" anchorCtr="1" compatLnSpc="0"/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 lang="en-US" sz="1632">
              <a:latin typeface="Liberation Sans" pitchFamily="18"/>
              <a:ea typeface="DejaVu Sans" pitchFamily="2"/>
              <a:cs typeface="DejaVu Sans" pitchFamily="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5259229" y="5399457"/>
            <a:ext cx="1036474" cy="414589"/>
          </a:xfrm>
          <a:prstGeom prst="rect">
            <a:avLst/>
          </a:prstGeom>
          <a:solidFill>
            <a:srgbClr val="CCFFFF"/>
          </a:solidFill>
          <a:ln w="36000">
            <a:solidFill>
              <a:srgbClr val="000000"/>
            </a:solidFill>
            <a:prstDash val="solid"/>
          </a:ln>
        </p:spPr>
        <p:txBody>
          <a:bodyPr vert="horz" wrap="none" lIns="81612" tIns="40806" rIns="81612" bIns="40806" anchor="ctr" anchorCtr="1" compatLnSpc="0"/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 lang="en-US" sz="1632">
              <a:latin typeface="Liberation Sans" pitchFamily="18"/>
              <a:ea typeface="DejaVu Sans" pitchFamily="2"/>
              <a:cs typeface="DejaVu Sans" pitchFamily="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6295704" y="5399457"/>
            <a:ext cx="1036474" cy="414589"/>
          </a:xfrm>
          <a:prstGeom prst="rect">
            <a:avLst/>
          </a:prstGeom>
          <a:solidFill>
            <a:schemeClr val="accent1"/>
          </a:solidFill>
          <a:ln w="36000">
            <a:solidFill>
              <a:srgbClr val="000000"/>
            </a:solidFill>
            <a:prstDash val="solid"/>
          </a:ln>
        </p:spPr>
        <p:txBody>
          <a:bodyPr vert="horz" wrap="none" lIns="81612" tIns="40806" rIns="81612" bIns="40806" anchor="ctr" anchorCtr="1" compatLnSpc="0"/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 lang="en-US" sz="1632">
              <a:latin typeface="Liberation Sans" pitchFamily="18"/>
              <a:ea typeface="DejaVu Sans" pitchFamily="2"/>
              <a:cs typeface="DejaVu Sans" pitchFamily="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7332177" y="5399457"/>
            <a:ext cx="1036474" cy="414589"/>
          </a:xfrm>
          <a:prstGeom prst="rect">
            <a:avLst/>
          </a:prstGeom>
          <a:solidFill>
            <a:srgbClr val="CCFFFF"/>
          </a:solidFill>
          <a:ln w="36000">
            <a:solidFill>
              <a:srgbClr val="000000"/>
            </a:solidFill>
            <a:prstDash val="solid"/>
          </a:ln>
        </p:spPr>
        <p:txBody>
          <a:bodyPr vert="horz" wrap="none" lIns="81612" tIns="40806" rIns="81612" bIns="40806" anchor="ctr" anchorCtr="1" compatLnSpc="0"/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 lang="en-US" sz="1632">
              <a:latin typeface="Liberation Sans" pitchFamily="18"/>
              <a:ea typeface="DejaVu Sans" pitchFamily="2"/>
              <a:cs typeface="DejaVu Sans" pitchFamily="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8368651" y="5399457"/>
            <a:ext cx="1036474" cy="414589"/>
          </a:xfrm>
          <a:prstGeom prst="rect">
            <a:avLst/>
          </a:prstGeom>
          <a:solidFill>
            <a:srgbClr val="CCFFFF"/>
          </a:solidFill>
          <a:ln w="36000">
            <a:solidFill>
              <a:srgbClr val="000000"/>
            </a:solidFill>
            <a:prstDash val="solid"/>
          </a:ln>
        </p:spPr>
        <p:txBody>
          <a:bodyPr vert="horz" wrap="none" lIns="81612" tIns="40806" rIns="81612" bIns="40806" anchor="ctr" anchorCtr="1" compatLnSpc="0"/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 lang="en-US" sz="1632">
              <a:latin typeface="Liberation Sans" pitchFamily="18"/>
              <a:ea typeface="DejaVu Sans" pitchFamily="2"/>
              <a:cs typeface="DejaVu Sans" pitchFamily="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9405124" y="5399457"/>
            <a:ext cx="1036474" cy="414589"/>
          </a:xfrm>
          <a:prstGeom prst="rect">
            <a:avLst/>
          </a:prstGeom>
          <a:solidFill>
            <a:srgbClr val="CCFFFF"/>
          </a:solidFill>
          <a:ln w="36000">
            <a:solidFill>
              <a:srgbClr val="000000"/>
            </a:solidFill>
            <a:prstDash val="solid"/>
          </a:ln>
        </p:spPr>
        <p:txBody>
          <a:bodyPr vert="horz" wrap="none" lIns="81612" tIns="40806" rIns="81612" bIns="40806" anchor="ctr" anchorCtr="1" compatLnSpc="0"/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 lang="en-US" sz="1632">
              <a:latin typeface="Liberation Sans" pitchFamily="18"/>
              <a:ea typeface="DejaVu Sans" pitchFamily="2"/>
              <a:cs typeface="DejaVu Sans" pitchFamily="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844580" y="5422960"/>
            <a:ext cx="1281214" cy="323116"/>
          </a:xfrm>
          <a:prstGeom prst="rect">
            <a:avLst/>
          </a:prstGeom>
          <a:noFill/>
          <a:ln>
            <a:noFill/>
          </a:ln>
        </p:spPr>
        <p:txBody>
          <a:bodyPr vert="horz" wrap="none" lIns="81612" tIns="40806" rIns="81612" bIns="40806" anchorCtr="0" compatLnSpc="0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632">
                <a:latin typeface="Liberation Sans" pitchFamily="18"/>
                <a:ea typeface="DejaVu Sans" pitchFamily="2"/>
                <a:cs typeface="DejaVu Sans" pitchFamily="2"/>
              </a:rPr>
              <a:t>MTD device</a:t>
            </a:r>
          </a:p>
        </p:txBody>
      </p:sp>
      <p:sp>
        <p:nvSpPr>
          <p:cNvPr id="19" name="矩形 18"/>
          <p:cNvSpPr/>
          <p:nvPr/>
        </p:nvSpPr>
        <p:spPr>
          <a:xfrm>
            <a:off x="3197708" y="5399457"/>
            <a:ext cx="1036474" cy="414589"/>
          </a:xfrm>
          <a:prstGeom prst="rect">
            <a:avLst/>
          </a:prstGeom>
          <a:solidFill>
            <a:srgbClr val="CCFFFF"/>
          </a:solidFill>
          <a:ln w="36000">
            <a:solidFill>
              <a:srgbClr val="000000"/>
            </a:solidFill>
            <a:prstDash val="solid"/>
          </a:ln>
        </p:spPr>
        <p:txBody>
          <a:bodyPr vert="horz" wrap="none" lIns="81612" tIns="40806" rIns="81612" bIns="40806" anchor="ctr" anchorCtr="1" compatLnSpc="0"/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 lang="en-US" sz="1632">
              <a:latin typeface="Liberation Sans" pitchFamily="18"/>
              <a:ea typeface="DejaVu Sans" pitchFamily="2"/>
              <a:cs typeface="DejaVu Sans" pitchFamily="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3186283" y="5399457"/>
            <a:ext cx="110992" cy="414589"/>
          </a:xfrm>
          <a:prstGeom prst="rect">
            <a:avLst/>
          </a:prstGeom>
          <a:solidFill>
            <a:srgbClr val="FFCC99"/>
          </a:solidFill>
          <a:ln w="36000">
            <a:solidFill>
              <a:srgbClr val="000000"/>
            </a:solidFill>
            <a:prstDash val="solid"/>
          </a:ln>
        </p:spPr>
        <p:txBody>
          <a:bodyPr vert="horz" wrap="none" lIns="81612" tIns="40806" rIns="81612" bIns="40806" anchor="ctr" anchorCtr="1" compatLnSpc="0"/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 lang="en-US" sz="1632">
              <a:latin typeface="Liberation Sans" pitchFamily="18"/>
              <a:ea typeface="DejaVu Sans" pitchFamily="2"/>
              <a:cs typeface="DejaVu Sans" pitchFamily="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4230917" y="5399457"/>
            <a:ext cx="110992" cy="414589"/>
          </a:xfrm>
          <a:prstGeom prst="rect">
            <a:avLst/>
          </a:prstGeom>
          <a:solidFill>
            <a:srgbClr val="FFCC99"/>
          </a:solidFill>
          <a:ln w="36000">
            <a:solidFill>
              <a:srgbClr val="000000"/>
            </a:solidFill>
            <a:prstDash val="solid"/>
          </a:ln>
        </p:spPr>
        <p:txBody>
          <a:bodyPr vert="horz" wrap="none" lIns="81612" tIns="40806" rIns="81612" bIns="40806" anchor="ctr" anchorCtr="1" compatLnSpc="0"/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 lang="en-US" sz="1632">
              <a:latin typeface="Liberation Sans" pitchFamily="18"/>
              <a:ea typeface="DejaVu Sans" pitchFamily="2"/>
              <a:cs typeface="DejaVu Sans" pitchFamily="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5242908" y="5399457"/>
            <a:ext cx="110992" cy="414589"/>
          </a:xfrm>
          <a:prstGeom prst="rect">
            <a:avLst/>
          </a:prstGeom>
          <a:solidFill>
            <a:srgbClr val="FFCC99"/>
          </a:solidFill>
          <a:ln w="36000">
            <a:solidFill>
              <a:srgbClr val="000000"/>
            </a:solidFill>
            <a:prstDash val="solid"/>
          </a:ln>
        </p:spPr>
        <p:txBody>
          <a:bodyPr vert="horz" wrap="none" lIns="81612" tIns="40806" rIns="81612" bIns="40806" anchor="ctr" anchorCtr="1" compatLnSpc="0"/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 lang="en-US" sz="1632">
              <a:latin typeface="Liberation Sans" pitchFamily="18"/>
              <a:ea typeface="DejaVu Sans" pitchFamily="2"/>
              <a:cs typeface="DejaVu Sans" pitchFamily="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7332178" y="5399457"/>
            <a:ext cx="110992" cy="414589"/>
          </a:xfrm>
          <a:prstGeom prst="rect">
            <a:avLst/>
          </a:prstGeom>
          <a:solidFill>
            <a:srgbClr val="FFCC99"/>
          </a:solidFill>
          <a:ln w="36000">
            <a:solidFill>
              <a:srgbClr val="000000"/>
            </a:solidFill>
            <a:prstDash val="solid"/>
          </a:ln>
        </p:spPr>
        <p:txBody>
          <a:bodyPr vert="horz" wrap="none" lIns="81612" tIns="40806" rIns="81612" bIns="40806" anchor="ctr" anchorCtr="1" compatLnSpc="0"/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 lang="en-US" sz="1632">
              <a:latin typeface="Liberation Sans" pitchFamily="18"/>
              <a:ea typeface="DejaVu Sans" pitchFamily="2"/>
              <a:cs typeface="DejaVu Sans" pitchFamily="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8376812" y="5399457"/>
            <a:ext cx="110992" cy="414589"/>
          </a:xfrm>
          <a:prstGeom prst="rect">
            <a:avLst/>
          </a:prstGeom>
          <a:solidFill>
            <a:srgbClr val="FFCC99"/>
          </a:solidFill>
          <a:ln w="36000">
            <a:solidFill>
              <a:srgbClr val="000000"/>
            </a:solidFill>
            <a:prstDash val="solid"/>
          </a:ln>
        </p:spPr>
        <p:txBody>
          <a:bodyPr vert="horz" wrap="none" lIns="81612" tIns="40806" rIns="81612" bIns="40806" anchor="ctr" anchorCtr="1" compatLnSpc="0"/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 lang="en-US" sz="1632">
              <a:latin typeface="Liberation Sans" pitchFamily="18"/>
              <a:ea typeface="DejaVu Sans" pitchFamily="2"/>
              <a:cs typeface="DejaVu Sans" pitchFamily="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9388802" y="5399457"/>
            <a:ext cx="110992" cy="414589"/>
          </a:xfrm>
          <a:prstGeom prst="rect">
            <a:avLst/>
          </a:prstGeom>
          <a:solidFill>
            <a:srgbClr val="FFCC99"/>
          </a:solidFill>
          <a:ln w="36000">
            <a:solidFill>
              <a:srgbClr val="000000"/>
            </a:solidFill>
            <a:prstDash val="solid"/>
          </a:ln>
        </p:spPr>
        <p:txBody>
          <a:bodyPr vert="horz" wrap="none" lIns="81612" tIns="40806" rIns="81612" bIns="40806" anchor="ctr" anchorCtr="1" compatLnSpc="0"/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 lang="en-US" sz="1632">
              <a:latin typeface="Liberation Sans" pitchFamily="18"/>
              <a:ea typeface="DejaVu Sans" pitchFamily="2"/>
              <a:cs typeface="DejaVu Sans" pitchFamily="2"/>
            </a:endParaRPr>
          </a:p>
        </p:txBody>
      </p:sp>
      <p:cxnSp>
        <p:nvCxnSpPr>
          <p:cNvPr id="26" name="直接箭头连接符 25"/>
          <p:cNvCxnSpPr>
            <a:stCxn id="3" idx="2"/>
          </p:cNvCxnSpPr>
          <p:nvPr/>
        </p:nvCxnSpPr>
        <p:spPr>
          <a:xfrm>
            <a:off x="4420584" y="4583336"/>
            <a:ext cx="320246" cy="816121"/>
          </a:xfrm>
          <a:prstGeom prst="straightConnector1">
            <a:avLst/>
          </a:prstGeom>
          <a:noFill/>
          <a:ln w="10800">
            <a:solidFill>
              <a:srgbClr val="000000"/>
            </a:solidFill>
            <a:prstDash val="solid"/>
            <a:tailEnd type="arrow"/>
          </a:ln>
        </p:spPr>
      </p:cxnSp>
      <p:sp>
        <p:nvSpPr>
          <p:cNvPr id="27" name="矩形 26"/>
          <p:cNvSpPr/>
          <p:nvPr/>
        </p:nvSpPr>
        <p:spPr>
          <a:xfrm>
            <a:off x="3956376" y="4185069"/>
            <a:ext cx="208927" cy="381945"/>
          </a:xfrm>
          <a:prstGeom prst="rect">
            <a:avLst/>
          </a:prstGeom>
          <a:solidFill>
            <a:srgbClr val="2300DC"/>
          </a:solidFill>
          <a:ln>
            <a:noFill/>
            <a:prstDash val="solid"/>
          </a:ln>
        </p:spPr>
        <p:txBody>
          <a:bodyPr vert="horz" wrap="none" lIns="81612" tIns="40806" rIns="81612" bIns="40806" anchor="ctr" anchorCtr="1" compatLnSpc="0"/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 lang="en-US" sz="1632">
              <a:latin typeface="Liberation Sans" pitchFamily="18"/>
              <a:ea typeface="DejaVu Sans" pitchFamily="2"/>
              <a:cs typeface="DejaVu Sans" pitchFamily="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4354643" y="5415779"/>
            <a:ext cx="208927" cy="381945"/>
          </a:xfrm>
          <a:prstGeom prst="rect">
            <a:avLst/>
          </a:prstGeom>
          <a:solidFill>
            <a:srgbClr val="2300DC"/>
          </a:solidFill>
          <a:ln>
            <a:noFill/>
            <a:prstDash val="solid"/>
          </a:ln>
        </p:spPr>
        <p:txBody>
          <a:bodyPr vert="horz" wrap="none" lIns="81612" tIns="40806" rIns="81612" bIns="40806" anchor="ctr" anchorCtr="1" compatLnSpc="0"/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 lang="en-US" sz="1632">
              <a:latin typeface="Liberation Sans" pitchFamily="18"/>
              <a:ea typeface="DejaVu Sans" pitchFamily="2"/>
              <a:cs typeface="DejaVu Sans" pitchFamily="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4152244" y="4185069"/>
            <a:ext cx="208927" cy="381945"/>
          </a:xfrm>
          <a:prstGeom prst="rect">
            <a:avLst/>
          </a:prstGeom>
          <a:solidFill>
            <a:srgbClr val="2300DC"/>
          </a:solidFill>
          <a:ln>
            <a:noFill/>
            <a:prstDash val="solid"/>
          </a:ln>
        </p:spPr>
        <p:txBody>
          <a:bodyPr vert="horz" wrap="none" lIns="81612" tIns="40806" rIns="81612" bIns="40806" anchor="ctr" anchorCtr="1" compatLnSpc="0"/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 lang="en-US" sz="1632">
              <a:latin typeface="Liberation Sans" pitchFamily="18"/>
              <a:ea typeface="DejaVu Sans" pitchFamily="2"/>
              <a:cs typeface="DejaVu Sans" pitchFamily="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4550512" y="5415779"/>
            <a:ext cx="208927" cy="381945"/>
          </a:xfrm>
          <a:prstGeom prst="rect">
            <a:avLst/>
          </a:prstGeom>
          <a:solidFill>
            <a:srgbClr val="2300DC"/>
          </a:solidFill>
          <a:ln>
            <a:noFill/>
            <a:prstDash val="solid"/>
          </a:ln>
        </p:spPr>
        <p:txBody>
          <a:bodyPr vert="horz" wrap="none" lIns="81612" tIns="40806" rIns="81612" bIns="40806" anchor="ctr" anchorCtr="1" compatLnSpc="0"/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 lang="en-US" sz="1632">
              <a:latin typeface="Liberation Sans" pitchFamily="18"/>
              <a:ea typeface="DejaVu Sans" pitchFamily="2"/>
              <a:cs typeface="DejaVu Sans" pitchFamily="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4348113" y="4185069"/>
            <a:ext cx="208927" cy="381945"/>
          </a:xfrm>
          <a:prstGeom prst="rect">
            <a:avLst/>
          </a:prstGeom>
          <a:solidFill>
            <a:srgbClr val="2300DC"/>
          </a:solidFill>
          <a:ln>
            <a:noFill/>
            <a:prstDash val="solid"/>
          </a:ln>
        </p:spPr>
        <p:txBody>
          <a:bodyPr vert="horz" wrap="none" lIns="81612" tIns="40806" rIns="81612" bIns="40806" anchor="ctr" anchorCtr="1" compatLnSpc="0"/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 lang="en-US" sz="1632">
              <a:latin typeface="Liberation Sans" pitchFamily="18"/>
              <a:ea typeface="DejaVu Sans" pitchFamily="2"/>
              <a:cs typeface="DejaVu Sans" pitchFamily="2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4746381" y="5415779"/>
            <a:ext cx="208927" cy="381945"/>
          </a:xfrm>
          <a:prstGeom prst="rect">
            <a:avLst/>
          </a:prstGeom>
          <a:solidFill>
            <a:srgbClr val="2300DC"/>
          </a:solidFill>
          <a:ln>
            <a:noFill/>
            <a:prstDash val="solid"/>
          </a:ln>
        </p:spPr>
        <p:txBody>
          <a:bodyPr vert="horz" wrap="none" lIns="81612" tIns="40806" rIns="81612" bIns="40806" anchor="ctr" anchorCtr="1" compatLnSpc="0"/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 lang="en-US" sz="1632">
              <a:latin typeface="Liberation Sans" pitchFamily="18"/>
              <a:ea typeface="DejaVu Sans" pitchFamily="2"/>
              <a:cs typeface="DejaVu Sans" pitchFamily="2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4543982" y="4185069"/>
            <a:ext cx="208927" cy="381945"/>
          </a:xfrm>
          <a:prstGeom prst="rect">
            <a:avLst/>
          </a:prstGeom>
          <a:solidFill>
            <a:srgbClr val="2300DC"/>
          </a:solidFill>
          <a:ln>
            <a:noFill/>
            <a:prstDash val="solid"/>
          </a:ln>
        </p:spPr>
        <p:txBody>
          <a:bodyPr vert="horz" wrap="none" lIns="81612" tIns="40806" rIns="81612" bIns="40806" anchor="ctr" anchorCtr="1" compatLnSpc="0"/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 lang="en-US" sz="1632">
              <a:latin typeface="Liberation Sans" pitchFamily="18"/>
              <a:ea typeface="DejaVu Sans" pitchFamily="2"/>
              <a:cs typeface="DejaVu Sans" pitchFamily="2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4909605" y="5415779"/>
            <a:ext cx="208927" cy="381945"/>
          </a:xfrm>
          <a:prstGeom prst="rect">
            <a:avLst/>
          </a:prstGeom>
          <a:solidFill>
            <a:srgbClr val="2300DC"/>
          </a:solidFill>
          <a:ln>
            <a:noFill/>
            <a:prstDash val="solid"/>
          </a:ln>
        </p:spPr>
        <p:txBody>
          <a:bodyPr vert="horz" wrap="none" lIns="81612" tIns="40806" rIns="81612" bIns="40806" anchor="ctr" anchorCtr="1" compatLnSpc="0"/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 lang="en-US" sz="1632">
              <a:latin typeface="Liberation Sans" pitchFamily="18"/>
              <a:ea typeface="DejaVu Sans" pitchFamily="2"/>
              <a:cs typeface="DejaVu Sans" pitchFamily="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4668032" y="4185069"/>
            <a:ext cx="208927" cy="381945"/>
          </a:xfrm>
          <a:prstGeom prst="rect">
            <a:avLst/>
          </a:prstGeom>
          <a:solidFill>
            <a:srgbClr val="2300DC"/>
          </a:solidFill>
          <a:ln>
            <a:noFill/>
            <a:prstDash val="solid"/>
          </a:ln>
        </p:spPr>
        <p:txBody>
          <a:bodyPr vert="horz" wrap="none" lIns="81612" tIns="40806" rIns="81612" bIns="40806" anchor="ctr" anchorCtr="1" compatLnSpc="0"/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 lang="en-US" sz="1632">
              <a:latin typeface="Liberation Sans" pitchFamily="18"/>
              <a:ea typeface="DejaVu Sans" pitchFamily="2"/>
              <a:cs typeface="DejaVu Sans" pitchFamily="2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5020597" y="5415779"/>
            <a:ext cx="208927" cy="381945"/>
          </a:xfrm>
          <a:prstGeom prst="rect">
            <a:avLst/>
          </a:prstGeom>
          <a:solidFill>
            <a:srgbClr val="2300DC"/>
          </a:solidFill>
          <a:ln>
            <a:noFill/>
            <a:prstDash val="solid"/>
          </a:ln>
        </p:spPr>
        <p:txBody>
          <a:bodyPr vert="horz" wrap="none" lIns="81612" tIns="40806" rIns="81612" bIns="40806" anchor="ctr" anchorCtr="1" compatLnSpc="0"/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 lang="en-US" sz="1632">
              <a:latin typeface="Liberation Sans" pitchFamily="18"/>
              <a:ea typeface="DejaVu Sans" pitchFamily="2"/>
              <a:cs typeface="DejaVu Sans" pitchFamily="2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710082" y="2393754"/>
            <a:ext cx="1272814" cy="434557"/>
          </a:xfrm>
          <a:prstGeom prst="rect">
            <a:avLst/>
          </a:prstGeom>
          <a:noFill/>
          <a:ln>
            <a:noFill/>
          </a:ln>
        </p:spPr>
        <p:txBody>
          <a:bodyPr vert="horz" wrap="none" lIns="81612" tIns="40806" rIns="81612" bIns="40806" anchorCtr="0" compatLnSpc="0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kumimoji="1" lang="en-US" sz="16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</a:t>
            </a:r>
            <a:r>
              <a:rPr kumimoji="1" lang="zxx-none" sz="16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写入</a:t>
            </a:r>
            <a:r>
              <a:rPr kumimoji="1" lang="en-US" sz="16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LEB1</a:t>
            </a:r>
          </a:p>
        </p:txBody>
      </p:sp>
      <p:cxnSp>
        <p:nvCxnSpPr>
          <p:cNvPr id="38" name="直接箭头连接符 37"/>
          <p:cNvCxnSpPr>
            <a:stCxn id="4" idx="2"/>
            <a:endCxn id="15" idx="0"/>
          </p:cNvCxnSpPr>
          <p:nvPr/>
        </p:nvCxnSpPr>
        <p:spPr>
          <a:xfrm>
            <a:off x="5367286" y="4583336"/>
            <a:ext cx="2483129" cy="816121"/>
          </a:xfrm>
          <a:prstGeom prst="straightConnector1">
            <a:avLst/>
          </a:prstGeom>
          <a:noFill/>
          <a:ln w="10800">
            <a:solidFill>
              <a:srgbClr val="000000"/>
            </a:solidFill>
            <a:prstDash val="solid"/>
            <a:tailEnd type="arrow"/>
          </a:ln>
        </p:spPr>
      </p:cxnSp>
      <p:sp>
        <p:nvSpPr>
          <p:cNvPr id="39" name="矩形 38"/>
          <p:cNvSpPr/>
          <p:nvPr/>
        </p:nvSpPr>
        <p:spPr>
          <a:xfrm>
            <a:off x="4906340" y="4185069"/>
            <a:ext cx="920584" cy="381945"/>
          </a:xfrm>
          <a:prstGeom prst="rect">
            <a:avLst/>
          </a:prstGeom>
          <a:solidFill>
            <a:srgbClr val="2300DC"/>
          </a:solidFill>
          <a:ln>
            <a:noFill/>
            <a:prstDash val="solid"/>
          </a:ln>
        </p:spPr>
        <p:txBody>
          <a:bodyPr vert="horz" wrap="none" lIns="81612" tIns="40806" rIns="81612" bIns="40806" anchor="ctr" anchorCtr="1" compatLnSpc="0"/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 lang="en-US" sz="1632">
              <a:latin typeface="Liberation Sans" pitchFamily="18"/>
              <a:ea typeface="DejaVu Sans" pitchFamily="2"/>
              <a:cs typeface="DejaVu Sans" pitchFamily="2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7455903" y="5412514"/>
            <a:ext cx="914055" cy="385209"/>
          </a:xfrm>
          <a:prstGeom prst="rect">
            <a:avLst/>
          </a:prstGeom>
          <a:solidFill>
            <a:srgbClr val="2300DC"/>
          </a:solidFill>
          <a:ln>
            <a:noFill/>
            <a:prstDash val="solid"/>
          </a:ln>
        </p:spPr>
        <p:txBody>
          <a:bodyPr vert="horz" wrap="none" lIns="81612" tIns="40806" rIns="81612" bIns="40806" anchor="ctr" anchorCtr="1" compatLnSpc="0"/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 lang="en-US" sz="1632">
              <a:latin typeface="Liberation Sans" pitchFamily="18"/>
              <a:ea typeface="DejaVu Sans" pitchFamily="2"/>
              <a:cs typeface="DejaVu Sans" pitchFamily="2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2073986" y="2396364"/>
            <a:ext cx="742092" cy="434557"/>
          </a:xfrm>
          <a:prstGeom prst="rect">
            <a:avLst/>
          </a:prstGeom>
          <a:noFill/>
          <a:ln>
            <a:noFill/>
          </a:ln>
        </p:spPr>
        <p:txBody>
          <a:bodyPr vert="horz" wrap="none" lIns="81612" tIns="40806" rIns="81612" bIns="40806" anchorCtr="0" compatLnSpc="0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kumimoji="1" lang="en-US" sz="16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LEB4</a:t>
            </a:r>
          </a:p>
        </p:txBody>
      </p:sp>
      <p:sp>
        <p:nvSpPr>
          <p:cNvPr id="42" name="矩形 41"/>
          <p:cNvSpPr/>
          <p:nvPr/>
        </p:nvSpPr>
        <p:spPr>
          <a:xfrm>
            <a:off x="7749706" y="4185069"/>
            <a:ext cx="914055" cy="381945"/>
          </a:xfrm>
          <a:prstGeom prst="rect">
            <a:avLst/>
          </a:prstGeom>
          <a:solidFill>
            <a:srgbClr val="2300DC"/>
          </a:solidFill>
          <a:ln>
            <a:noFill/>
            <a:prstDash val="solid"/>
          </a:ln>
        </p:spPr>
        <p:txBody>
          <a:bodyPr vert="horz" wrap="none" lIns="81612" tIns="40806" rIns="81612" bIns="40806" anchor="ctr" anchorCtr="1" compatLnSpc="0"/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 lang="en-US" sz="1632">
              <a:latin typeface="Liberation Sans" pitchFamily="18"/>
              <a:ea typeface="DejaVu Sans" pitchFamily="2"/>
              <a:cs typeface="DejaVu Sans" pitchFamily="2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5366633" y="5412514"/>
            <a:ext cx="914055" cy="385209"/>
          </a:xfrm>
          <a:prstGeom prst="rect">
            <a:avLst/>
          </a:prstGeom>
          <a:solidFill>
            <a:srgbClr val="2300DC"/>
          </a:solidFill>
          <a:ln>
            <a:noFill/>
            <a:prstDash val="solid"/>
          </a:ln>
        </p:spPr>
        <p:txBody>
          <a:bodyPr vert="horz" wrap="none" lIns="81612" tIns="40806" rIns="81612" bIns="40806" anchor="ctr" anchorCtr="1" compatLnSpc="0"/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 lang="en-US" sz="1632">
              <a:latin typeface="Liberation Sans" pitchFamily="18"/>
              <a:ea typeface="DejaVu Sans" pitchFamily="2"/>
              <a:cs typeface="DejaVu Sans" pitchFamily="2"/>
            </a:endParaRPr>
          </a:p>
        </p:txBody>
      </p:sp>
      <p:cxnSp>
        <p:nvCxnSpPr>
          <p:cNvPr id="44" name="直接箭头连接符 43"/>
          <p:cNvCxnSpPr>
            <a:stCxn id="42" idx="2"/>
            <a:endCxn id="43" idx="0"/>
          </p:cNvCxnSpPr>
          <p:nvPr/>
        </p:nvCxnSpPr>
        <p:spPr>
          <a:xfrm flipH="1">
            <a:off x="5823661" y="4567013"/>
            <a:ext cx="2383073" cy="845500"/>
          </a:xfrm>
          <a:prstGeom prst="straightConnector1">
            <a:avLst/>
          </a:prstGeom>
          <a:noFill/>
          <a:ln w="10800">
            <a:solidFill>
              <a:srgbClr val="000000"/>
            </a:solidFill>
            <a:prstDash val="solid"/>
            <a:tailEnd type="arrow"/>
          </a:ln>
        </p:spPr>
      </p:cxnSp>
      <p:sp>
        <p:nvSpPr>
          <p:cNvPr id="45" name="文本框 44"/>
          <p:cNvSpPr txBox="1"/>
          <p:nvPr/>
        </p:nvSpPr>
        <p:spPr>
          <a:xfrm>
            <a:off x="3360606" y="5806863"/>
            <a:ext cx="699964" cy="323116"/>
          </a:xfrm>
          <a:prstGeom prst="rect">
            <a:avLst/>
          </a:prstGeom>
          <a:noFill/>
          <a:ln>
            <a:noFill/>
          </a:ln>
        </p:spPr>
        <p:txBody>
          <a:bodyPr vert="horz" wrap="none" lIns="81612" tIns="40806" rIns="81612" bIns="40806" anchorCtr="0" compatLnSpc="0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632">
                <a:latin typeface="Liberation Sans" pitchFamily="18"/>
                <a:ea typeface="DejaVu Sans" pitchFamily="2"/>
                <a:cs typeface="DejaVu Sans" pitchFamily="2"/>
              </a:rPr>
              <a:t>PEB0</a:t>
            </a:r>
          </a:p>
        </p:txBody>
      </p:sp>
      <p:sp>
        <p:nvSpPr>
          <p:cNvPr id="46" name="文本框 45"/>
          <p:cNvSpPr txBox="1"/>
          <p:nvPr/>
        </p:nvSpPr>
        <p:spPr>
          <a:xfrm>
            <a:off x="4405242" y="5806863"/>
            <a:ext cx="699964" cy="323116"/>
          </a:xfrm>
          <a:prstGeom prst="rect">
            <a:avLst/>
          </a:prstGeom>
          <a:noFill/>
          <a:ln>
            <a:noFill/>
          </a:ln>
        </p:spPr>
        <p:txBody>
          <a:bodyPr vert="horz" wrap="none" lIns="81612" tIns="40806" rIns="81612" bIns="40806" anchorCtr="0" compatLnSpc="0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632">
                <a:latin typeface="Liberation Sans" pitchFamily="18"/>
                <a:ea typeface="DejaVu Sans" pitchFamily="2"/>
                <a:cs typeface="DejaVu Sans" pitchFamily="2"/>
              </a:rPr>
              <a:t>PEB1</a:t>
            </a:r>
          </a:p>
        </p:txBody>
      </p:sp>
      <p:sp>
        <p:nvSpPr>
          <p:cNvPr id="47" name="文本框 46"/>
          <p:cNvSpPr txBox="1"/>
          <p:nvPr/>
        </p:nvSpPr>
        <p:spPr>
          <a:xfrm>
            <a:off x="5351942" y="5806863"/>
            <a:ext cx="699964" cy="323116"/>
          </a:xfrm>
          <a:prstGeom prst="rect">
            <a:avLst/>
          </a:prstGeom>
          <a:noFill/>
          <a:ln>
            <a:noFill/>
          </a:ln>
        </p:spPr>
        <p:txBody>
          <a:bodyPr vert="horz" wrap="none" lIns="81612" tIns="40806" rIns="81612" bIns="40806" anchorCtr="0" compatLnSpc="0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632">
                <a:latin typeface="Liberation Sans" pitchFamily="18"/>
                <a:ea typeface="DejaVu Sans" pitchFamily="2"/>
                <a:cs typeface="DejaVu Sans" pitchFamily="2"/>
              </a:rPr>
              <a:t>PEB2</a:t>
            </a:r>
          </a:p>
        </p:txBody>
      </p:sp>
      <p:sp>
        <p:nvSpPr>
          <p:cNvPr id="48" name="文本框 47"/>
          <p:cNvSpPr txBox="1"/>
          <p:nvPr/>
        </p:nvSpPr>
        <p:spPr>
          <a:xfrm>
            <a:off x="6461867" y="5806863"/>
            <a:ext cx="699964" cy="323116"/>
          </a:xfrm>
          <a:prstGeom prst="rect">
            <a:avLst/>
          </a:prstGeom>
          <a:noFill/>
          <a:ln>
            <a:noFill/>
          </a:ln>
        </p:spPr>
        <p:txBody>
          <a:bodyPr vert="horz" wrap="none" lIns="81612" tIns="40806" rIns="81612" bIns="40806" anchorCtr="0" compatLnSpc="0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632">
                <a:latin typeface="Liberation Sans" pitchFamily="18"/>
                <a:ea typeface="DejaVu Sans" pitchFamily="2"/>
                <a:cs typeface="DejaVu Sans" pitchFamily="2"/>
              </a:rPr>
              <a:t>PEB3</a:t>
            </a:r>
          </a:p>
        </p:txBody>
      </p:sp>
      <p:sp>
        <p:nvSpPr>
          <p:cNvPr id="49" name="文本框 48"/>
          <p:cNvSpPr txBox="1"/>
          <p:nvPr/>
        </p:nvSpPr>
        <p:spPr>
          <a:xfrm>
            <a:off x="7571790" y="5806863"/>
            <a:ext cx="699964" cy="323116"/>
          </a:xfrm>
          <a:prstGeom prst="rect">
            <a:avLst/>
          </a:prstGeom>
          <a:noFill/>
          <a:ln>
            <a:noFill/>
          </a:ln>
        </p:spPr>
        <p:txBody>
          <a:bodyPr vert="horz" wrap="none" lIns="81612" tIns="40806" rIns="81612" bIns="40806" anchorCtr="0" compatLnSpc="0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632">
                <a:latin typeface="Liberation Sans" pitchFamily="18"/>
                <a:ea typeface="DejaVu Sans" pitchFamily="2"/>
                <a:cs typeface="DejaVu Sans" pitchFamily="2"/>
              </a:rPr>
              <a:t>PEB4</a:t>
            </a:r>
          </a:p>
        </p:txBody>
      </p:sp>
      <p:sp>
        <p:nvSpPr>
          <p:cNvPr id="50" name="文本框 49"/>
          <p:cNvSpPr txBox="1"/>
          <p:nvPr/>
        </p:nvSpPr>
        <p:spPr>
          <a:xfrm>
            <a:off x="8551136" y="5806863"/>
            <a:ext cx="699964" cy="323116"/>
          </a:xfrm>
          <a:prstGeom prst="rect">
            <a:avLst/>
          </a:prstGeom>
          <a:noFill/>
          <a:ln>
            <a:noFill/>
          </a:ln>
        </p:spPr>
        <p:txBody>
          <a:bodyPr vert="horz" wrap="none" lIns="81612" tIns="40806" rIns="81612" bIns="40806" anchorCtr="0" compatLnSpc="0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632">
                <a:latin typeface="Liberation Sans" pitchFamily="18"/>
                <a:ea typeface="DejaVu Sans" pitchFamily="2"/>
                <a:cs typeface="DejaVu Sans" pitchFamily="2"/>
              </a:rPr>
              <a:t>PEB5</a:t>
            </a:r>
          </a:p>
        </p:txBody>
      </p:sp>
      <p:sp>
        <p:nvSpPr>
          <p:cNvPr id="51" name="文本框 50"/>
          <p:cNvSpPr txBox="1"/>
          <p:nvPr/>
        </p:nvSpPr>
        <p:spPr>
          <a:xfrm>
            <a:off x="9595771" y="5806863"/>
            <a:ext cx="699964" cy="323116"/>
          </a:xfrm>
          <a:prstGeom prst="rect">
            <a:avLst/>
          </a:prstGeom>
          <a:noFill/>
          <a:ln>
            <a:noFill/>
          </a:ln>
        </p:spPr>
        <p:txBody>
          <a:bodyPr vert="horz" wrap="none" lIns="81612" tIns="40806" rIns="81612" bIns="40806" anchorCtr="0" compatLnSpc="0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632">
                <a:latin typeface="Liberation Sans" pitchFamily="18"/>
                <a:ea typeface="DejaVu Sans" pitchFamily="2"/>
                <a:cs typeface="DejaVu Sans" pitchFamily="2"/>
              </a:rPr>
              <a:t>PEB6</a:t>
            </a:r>
          </a:p>
        </p:txBody>
      </p:sp>
      <p:sp>
        <p:nvSpPr>
          <p:cNvPr id="52" name="文本框 51"/>
          <p:cNvSpPr txBox="1"/>
          <p:nvPr/>
        </p:nvSpPr>
        <p:spPr>
          <a:xfrm>
            <a:off x="4084344" y="3831850"/>
            <a:ext cx="676753" cy="323116"/>
          </a:xfrm>
          <a:prstGeom prst="rect">
            <a:avLst/>
          </a:prstGeom>
          <a:noFill/>
          <a:ln>
            <a:noFill/>
          </a:ln>
        </p:spPr>
        <p:txBody>
          <a:bodyPr vert="horz" wrap="none" lIns="81612" tIns="40806" rIns="81612" bIns="40806" anchorCtr="0" compatLnSpc="0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632">
                <a:latin typeface="Liberation Sans" pitchFamily="18"/>
                <a:ea typeface="DejaVu Sans" pitchFamily="2"/>
                <a:cs typeface="DejaVu Sans" pitchFamily="2"/>
              </a:rPr>
              <a:t>LEB0</a:t>
            </a:r>
          </a:p>
        </p:txBody>
      </p:sp>
      <p:sp>
        <p:nvSpPr>
          <p:cNvPr id="53" name="文本框 52"/>
          <p:cNvSpPr txBox="1"/>
          <p:nvPr/>
        </p:nvSpPr>
        <p:spPr>
          <a:xfrm>
            <a:off x="4998399" y="3831850"/>
            <a:ext cx="676753" cy="323116"/>
          </a:xfrm>
          <a:prstGeom prst="rect">
            <a:avLst/>
          </a:prstGeom>
          <a:noFill/>
          <a:ln>
            <a:noFill/>
          </a:ln>
        </p:spPr>
        <p:txBody>
          <a:bodyPr vert="horz" wrap="none" lIns="81612" tIns="40806" rIns="81612" bIns="40806" anchorCtr="0" compatLnSpc="0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632">
                <a:latin typeface="Liberation Sans" pitchFamily="18"/>
                <a:ea typeface="DejaVu Sans" pitchFamily="2"/>
                <a:cs typeface="DejaVu Sans" pitchFamily="2"/>
              </a:rPr>
              <a:t>LEB1</a:t>
            </a:r>
          </a:p>
        </p:txBody>
      </p:sp>
      <p:sp>
        <p:nvSpPr>
          <p:cNvPr id="54" name="文本框 53"/>
          <p:cNvSpPr txBox="1"/>
          <p:nvPr/>
        </p:nvSpPr>
        <p:spPr>
          <a:xfrm>
            <a:off x="5977745" y="3831850"/>
            <a:ext cx="676753" cy="323116"/>
          </a:xfrm>
          <a:prstGeom prst="rect">
            <a:avLst/>
          </a:prstGeom>
          <a:noFill/>
          <a:ln>
            <a:noFill/>
          </a:ln>
        </p:spPr>
        <p:txBody>
          <a:bodyPr vert="horz" wrap="none" lIns="81612" tIns="40806" rIns="81612" bIns="40806" anchorCtr="0" compatLnSpc="0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632">
                <a:latin typeface="Liberation Sans" pitchFamily="18"/>
                <a:ea typeface="DejaVu Sans" pitchFamily="2"/>
                <a:cs typeface="DejaVu Sans" pitchFamily="2"/>
              </a:rPr>
              <a:t>LEB2</a:t>
            </a:r>
          </a:p>
        </p:txBody>
      </p:sp>
      <p:sp>
        <p:nvSpPr>
          <p:cNvPr id="55" name="文本框 54"/>
          <p:cNvSpPr txBox="1"/>
          <p:nvPr/>
        </p:nvSpPr>
        <p:spPr>
          <a:xfrm>
            <a:off x="6891799" y="3831850"/>
            <a:ext cx="676753" cy="323116"/>
          </a:xfrm>
          <a:prstGeom prst="rect">
            <a:avLst/>
          </a:prstGeom>
          <a:noFill/>
          <a:ln>
            <a:noFill/>
          </a:ln>
        </p:spPr>
        <p:txBody>
          <a:bodyPr vert="horz" wrap="none" lIns="81612" tIns="40806" rIns="81612" bIns="40806" anchorCtr="0" compatLnSpc="0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632">
                <a:latin typeface="Liberation Sans" pitchFamily="18"/>
                <a:ea typeface="DejaVu Sans" pitchFamily="2"/>
                <a:cs typeface="DejaVu Sans" pitchFamily="2"/>
              </a:rPr>
              <a:t>LEB3</a:t>
            </a:r>
          </a:p>
        </p:txBody>
      </p:sp>
      <p:sp>
        <p:nvSpPr>
          <p:cNvPr id="56" name="文本框 55"/>
          <p:cNvSpPr txBox="1"/>
          <p:nvPr/>
        </p:nvSpPr>
        <p:spPr>
          <a:xfrm>
            <a:off x="7871144" y="3831850"/>
            <a:ext cx="676753" cy="323116"/>
          </a:xfrm>
          <a:prstGeom prst="rect">
            <a:avLst/>
          </a:prstGeom>
          <a:noFill/>
          <a:ln>
            <a:noFill/>
          </a:ln>
        </p:spPr>
        <p:txBody>
          <a:bodyPr vert="horz" wrap="none" lIns="81612" tIns="40806" rIns="81612" bIns="40806" anchorCtr="0" compatLnSpc="0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632">
                <a:latin typeface="Liberation Sans" pitchFamily="18"/>
                <a:ea typeface="DejaVu Sans" pitchFamily="2"/>
                <a:cs typeface="DejaVu Sans" pitchFamily="2"/>
              </a:rPr>
              <a:t>LEB4</a:t>
            </a:r>
          </a:p>
        </p:txBody>
      </p:sp>
      <p:sp>
        <p:nvSpPr>
          <p:cNvPr id="57" name="文本框 56"/>
          <p:cNvSpPr txBox="1"/>
          <p:nvPr/>
        </p:nvSpPr>
        <p:spPr>
          <a:xfrm>
            <a:off x="8785201" y="3831850"/>
            <a:ext cx="676753" cy="323116"/>
          </a:xfrm>
          <a:prstGeom prst="rect">
            <a:avLst/>
          </a:prstGeom>
          <a:noFill/>
          <a:ln>
            <a:noFill/>
          </a:ln>
        </p:spPr>
        <p:txBody>
          <a:bodyPr vert="horz" wrap="none" lIns="81612" tIns="40806" rIns="81612" bIns="40806" anchorCtr="0" compatLnSpc="0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632">
                <a:latin typeface="Liberation Sans" pitchFamily="18"/>
                <a:ea typeface="DejaVu Sans" pitchFamily="2"/>
                <a:cs typeface="DejaVu Sans" pitchFamily="2"/>
              </a:rPr>
              <a:t>LEB5</a:t>
            </a:r>
          </a:p>
        </p:txBody>
      </p:sp>
      <p:sp>
        <p:nvSpPr>
          <p:cNvPr id="58" name="文本框 57"/>
          <p:cNvSpPr txBox="1"/>
          <p:nvPr/>
        </p:nvSpPr>
        <p:spPr>
          <a:xfrm>
            <a:off x="710410" y="2675526"/>
            <a:ext cx="1272814" cy="434557"/>
          </a:xfrm>
          <a:prstGeom prst="rect">
            <a:avLst/>
          </a:prstGeom>
          <a:noFill/>
          <a:ln>
            <a:noFill/>
          </a:ln>
        </p:spPr>
        <p:txBody>
          <a:bodyPr vert="horz" wrap="none" lIns="81612" tIns="40806" rIns="81612" bIns="40806" anchorCtr="0" compatLnSpc="0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kumimoji="1" lang="en-US" sz="16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 </a:t>
            </a:r>
            <a:r>
              <a:rPr kumimoji="1" lang="zxx-none" sz="16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擦除</a:t>
            </a:r>
            <a:r>
              <a:rPr kumimoji="1" lang="en-US" sz="16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LEB1</a:t>
            </a:r>
          </a:p>
        </p:txBody>
      </p:sp>
      <p:sp>
        <p:nvSpPr>
          <p:cNvPr id="59" name="文本框 58"/>
          <p:cNvSpPr txBox="1"/>
          <p:nvPr/>
        </p:nvSpPr>
        <p:spPr>
          <a:xfrm>
            <a:off x="1036857" y="3001975"/>
            <a:ext cx="1900614" cy="434557"/>
          </a:xfrm>
          <a:prstGeom prst="rect">
            <a:avLst/>
          </a:prstGeom>
          <a:noFill/>
          <a:ln>
            <a:noFill/>
          </a:ln>
        </p:spPr>
        <p:txBody>
          <a:bodyPr vert="horz" wrap="none" lIns="81612" tIns="40806" rIns="81612" bIns="40806" anchorCtr="0" compatLnSpc="0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kumimoji="1" lang="en-US" sz="16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a) </a:t>
            </a:r>
            <a:r>
              <a:rPr kumimoji="1" lang="zxx-none" sz="16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取消</a:t>
            </a:r>
            <a:r>
              <a:rPr kumimoji="1" lang="en-US" sz="16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LEB1</a:t>
            </a:r>
            <a:r>
              <a:rPr kumimoji="1" lang="zxx-none" sz="16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的映射</a:t>
            </a:r>
          </a:p>
        </p:txBody>
      </p:sp>
      <p:sp>
        <p:nvSpPr>
          <p:cNvPr id="60" name="文本框 59"/>
          <p:cNvSpPr txBox="1"/>
          <p:nvPr/>
        </p:nvSpPr>
        <p:spPr>
          <a:xfrm>
            <a:off x="3494417" y="2984212"/>
            <a:ext cx="2950709" cy="444239"/>
          </a:xfrm>
          <a:prstGeom prst="rect">
            <a:avLst/>
          </a:prstGeom>
          <a:noFill/>
          <a:ln>
            <a:noFill/>
          </a:ln>
        </p:spPr>
        <p:txBody>
          <a:bodyPr vert="horz" wrap="none" lIns="81612" tIns="40806" rIns="81612" bIns="40806" anchorCtr="0" compatLnSpc="0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kumimoji="1" lang="en-US" sz="16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b) </a:t>
            </a:r>
            <a:r>
              <a:rPr kumimoji="1" lang="zxx-none" sz="16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后台</a:t>
            </a:r>
            <a:r>
              <a:rPr kumimoji="1" lang="zh-CN" altLang="en-US" sz="16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在合适的时机</a:t>
            </a:r>
            <a:r>
              <a:rPr kumimoji="1" lang="zxx-none" sz="16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擦除</a:t>
            </a:r>
            <a:r>
              <a:rPr kumimoji="1" lang="en-US" sz="16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PEB4</a:t>
            </a:r>
          </a:p>
        </p:txBody>
      </p:sp>
      <p:sp>
        <p:nvSpPr>
          <p:cNvPr id="61" name="文本框 60" title="Write_LEB0"/>
          <p:cNvSpPr txBox="1"/>
          <p:nvPr/>
        </p:nvSpPr>
        <p:spPr>
          <a:xfrm>
            <a:off x="720282" y="3354680"/>
            <a:ext cx="2095796" cy="434557"/>
          </a:xfrm>
          <a:prstGeom prst="rect">
            <a:avLst/>
          </a:prstGeom>
          <a:noFill/>
          <a:ln>
            <a:noFill/>
          </a:ln>
        </p:spPr>
        <p:txBody>
          <a:bodyPr vert="horz" wrap="none" lIns="81612" tIns="40806" rIns="81612" bIns="40806" anchorCtr="0" compatLnSpc="0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kumimoji="1" lang="en-US" sz="16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 </a:t>
            </a:r>
            <a:r>
              <a:rPr kumimoji="1" lang="zxx-none" sz="16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向</a:t>
            </a:r>
            <a:r>
              <a:rPr kumimoji="1" lang="en-US" sz="16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LEB1</a:t>
            </a:r>
            <a:r>
              <a:rPr kumimoji="1" lang="zxx-none" sz="16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中写入数据</a:t>
            </a:r>
          </a:p>
        </p:txBody>
      </p:sp>
      <p:cxnSp>
        <p:nvCxnSpPr>
          <p:cNvPr id="62" name="直接箭头连接符 61"/>
          <p:cNvCxnSpPr>
            <a:stCxn id="39" idx="2"/>
            <a:endCxn id="19" idx="0"/>
          </p:cNvCxnSpPr>
          <p:nvPr/>
        </p:nvCxnSpPr>
        <p:spPr>
          <a:xfrm flipH="1">
            <a:off x="3715946" y="4567014"/>
            <a:ext cx="1650687" cy="832443"/>
          </a:xfrm>
          <a:prstGeom prst="straightConnector1">
            <a:avLst/>
          </a:prstGeom>
          <a:noFill/>
          <a:ln w="10800">
            <a:solidFill>
              <a:srgbClr val="000000"/>
            </a:solidFill>
            <a:prstDash val="solid"/>
            <a:tailEnd type="arrow"/>
          </a:ln>
        </p:spPr>
      </p:cxnSp>
      <p:sp>
        <p:nvSpPr>
          <p:cNvPr id="63" name="矩形 62"/>
          <p:cNvSpPr/>
          <p:nvPr/>
        </p:nvSpPr>
        <p:spPr>
          <a:xfrm>
            <a:off x="3306744" y="5412514"/>
            <a:ext cx="914055" cy="385209"/>
          </a:xfrm>
          <a:prstGeom prst="rect">
            <a:avLst/>
          </a:prstGeom>
          <a:solidFill>
            <a:srgbClr val="2300DC"/>
          </a:solidFill>
          <a:ln>
            <a:noFill/>
            <a:prstDash val="solid"/>
          </a:ln>
        </p:spPr>
        <p:txBody>
          <a:bodyPr vert="horz" wrap="none" lIns="81612" tIns="40806" rIns="81612" bIns="40806" anchor="ctr" anchorCtr="1" compatLnSpc="0"/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 lang="en-US" sz="1632">
              <a:latin typeface="Liberation Sans" pitchFamily="18"/>
              <a:ea typeface="DejaVu Sans" pitchFamily="2"/>
              <a:cs typeface="DejaVu Sans" pitchFamily="2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1036532" y="1996372"/>
            <a:ext cx="1245883" cy="434557"/>
          </a:xfrm>
          <a:prstGeom prst="rect">
            <a:avLst/>
          </a:prstGeom>
          <a:noFill/>
          <a:ln>
            <a:noFill/>
          </a:ln>
        </p:spPr>
        <p:txBody>
          <a:bodyPr vert="horz" wrap="none" lIns="81612" tIns="40806" rIns="81612" bIns="40806" anchorCtr="0" compatLnSpc="0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kumimoji="1" lang="en-US" sz="16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b) </a:t>
            </a:r>
            <a:r>
              <a:rPr kumimoji="1" lang="zxx-none" sz="16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数据写入</a:t>
            </a:r>
          </a:p>
        </p:txBody>
      </p:sp>
    </p:spTree>
    <p:extLst>
      <p:ext uri="{BB962C8B-B14F-4D97-AF65-F5344CB8AC3E}">
        <p14:creationId xmlns:p14="http://schemas.microsoft.com/office/powerpoint/2010/main" val="4214476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"/>
                            </p:stCondLst>
                            <p:childTnLst>
                              <p:par>
                                <p:cTn id="27" presetClass="entr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Class="entr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2"/>
                            </p:stCondLst>
                            <p:childTnLst>
                              <p:par>
                                <p:cTn id="32" presetClass="entr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Class="entr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3"/>
                            </p:stCondLst>
                            <p:childTnLst>
                              <p:par>
                                <p:cTn id="37" presetClass="entr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Class="entr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604"/>
                            </p:stCondLst>
                            <p:childTnLst>
                              <p:par>
                                <p:cTn id="42" presetClass="entr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Class="entr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000"/>
                            </p:stCondLst>
                            <p:childTnLst>
                              <p:par>
                                <p:cTn id="56" presetClass="entr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Class="entr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000"/>
                            </p:stCondLst>
                            <p:childTnLst>
                              <p:par>
                                <p:cTn id="72" presetClass="entr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Class="entr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Class="exit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Class="exit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1000"/>
                            </p:stCondLst>
                            <p:childTnLst>
                              <p:par>
                                <p:cTn id="104" presetClass="entr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Class="exit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6" name="Text Box 6"/>
          <p:cNvSpPr txBox="1">
            <a:spLocks noChangeArrowheads="1"/>
          </p:cNvSpPr>
          <p:nvPr/>
        </p:nvSpPr>
        <p:spPr bwMode="auto">
          <a:xfrm>
            <a:off x="767408" y="3501008"/>
            <a:ext cx="331152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b="1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kumimoji="0" lang="zh-CN" altLang="en-US" b="1">
                <a:latin typeface="微软雅黑" panose="020B0503020204020204" pitchFamily="34" charset="-122"/>
                <a:ea typeface="微软雅黑" panose="020B0503020204020204" pitchFamily="34" charset="-122"/>
              </a:rPr>
              <a:t>硬件</a:t>
            </a:r>
          </a:p>
        </p:txBody>
      </p:sp>
      <p:sp>
        <p:nvSpPr>
          <p:cNvPr id="100357" name="Text Box 9"/>
          <p:cNvSpPr txBox="1">
            <a:spLocks noChangeArrowheads="1"/>
          </p:cNvSpPr>
          <p:nvPr/>
        </p:nvSpPr>
        <p:spPr bwMode="auto">
          <a:xfrm>
            <a:off x="1096019" y="4085208"/>
            <a:ext cx="7416800" cy="1631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Char char="•"/>
            </a:pPr>
            <a:r>
              <a:rPr kumimoji="0"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键盘：以串口／并口／</a:t>
            </a:r>
            <a:r>
              <a:rPr kumimoji="0" lang="en-US" altLang="zh-CN" sz="2000">
                <a:latin typeface="微软雅黑" panose="020B0503020204020204" pitchFamily="34" charset="-122"/>
                <a:ea typeface="微软雅黑" panose="020B0503020204020204" pitchFamily="34" charset="-122"/>
              </a:rPr>
              <a:t>USB</a:t>
            </a:r>
            <a:r>
              <a:rPr kumimoji="0"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口与主机相连；中断方式，由驱动程序完成键盘信息转换</a:t>
            </a:r>
          </a:p>
          <a:p>
            <a:pPr eaLnBrk="1" hangingPunct="1">
              <a:spcBef>
                <a:spcPct val="50000"/>
              </a:spcBef>
              <a:buClrTx/>
              <a:buSzTx/>
              <a:buFontTx/>
              <a:buChar char="•"/>
            </a:pPr>
            <a:r>
              <a:rPr kumimoji="0"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鼠标：是定位设备，以相对位移方式报告</a:t>
            </a:r>
          </a:p>
          <a:p>
            <a:pPr eaLnBrk="1" hangingPunct="1">
              <a:spcBef>
                <a:spcPct val="50000"/>
              </a:spcBef>
              <a:buClrTx/>
              <a:buSzTx/>
              <a:buFontTx/>
              <a:buChar char="•"/>
            </a:pPr>
            <a:r>
              <a:rPr kumimoji="0"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屏幕：在内存中有一片区域描述屏幕显示中的每一位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116B901A-0BDC-9291-C740-581C7AAEF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图形显示系统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D6C11AE-ACC4-98D5-99AF-A82A722C21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键盘、鼠标、显示器组成用户界面支持设备，</a:t>
            </a:r>
            <a:r>
              <a:rPr lang="en-US" altLang="zh-CN" dirty="0"/>
              <a:t>GUI</a:t>
            </a:r>
            <a:r>
              <a:rPr lang="zh-CN" altLang="en-US" dirty="0"/>
              <a:t>很普及。</a:t>
            </a:r>
          </a:p>
          <a:p>
            <a:pPr lvl="1"/>
            <a:r>
              <a:rPr lang="en-US" altLang="zh-CN" dirty="0"/>
              <a:t>GUI</a:t>
            </a:r>
            <a:r>
              <a:rPr lang="zh-CN" altLang="en-US" dirty="0"/>
              <a:t>的四要素：</a:t>
            </a:r>
            <a:r>
              <a:rPr lang="en-US" altLang="zh-CN" dirty="0"/>
              <a:t>window, Icon, Menu, Pointing device</a:t>
            </a:r>
          </a:p>
          <a:p>
            <a:pPr lvl="1"/>
            <a:r>
              <a:rPr lang="en-US" altLang="zh-CN" dirty="0"/>
              <a:t>GUI</a:t>
            </a:r>
            <a:r>
              <a:rPr lang="zh-CN" altLang="en-US" dirty="0"/>
              <a:t>软件可以在用户级实现（</a:t>
            </a:r>
            <a:r>
              <a:rPr lang="en-US" altLang="zh-CN" dirty="0"/>
              <a:t>UNIX),</a:t>
            </a:r>
            <a:r>
              <a:rPr lang="zh-CN" altLang="en-US" dirty="0"/>
              <a:t>也可以在系统级实现（</a:t>
            </a:r>
            <a:r>
              <a:rPr lang="en-US" altLang="zh-CN" dirty="0"/>
              <a:t>Windows)</a:t>
            </a:r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7CEA5D4-5E09-6A20-4371-B7B2AC00F2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25344"/>
            <a:ext cx="2743200" cy="326571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D132D7D7-8B4F-43E6-BE19-1B8B6565FE16}" type="slidenum">
              <a:rPr lang="en-US" altLang="ko-KR" smtClean="0"/>
              <a:pPr>
                <a:defRPr/>
              </a:pPr>
              <a:t>61</a:t>
            </a:fld>
            <a:endParaRPr lang="en-US" altLang="ko-KR" dirty="0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378" name="Picture 4" descr="5-3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1088" y="2924176"/>
            <a:ext cx="7200900" cy="2424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1379" name="Text Box 5"/>
          <p:cNvSpPr txBox="1">
            <a:spLocks noChangeArrowheads="1"/>
          </p:cNvSpPr>
          <p:nvPr/>
        </p:nvSpPr>
        <p:spPr bwMode="auto">
          <a:xfrm>
            <a:off x="1523492" y="1268760"/>
            <a:ext cx="9145016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对于使用内存映射的显示器，其驱动程序可以直接将输出信息写入视频</a:t>
            </a:r>
            <a:r>
              <a:rPr kumimoji="0"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RAM</a:t>
            </a:r>
            <a:r>
              <a:rPr kumimoji="0"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</a:t>
            </a:r>
          </a:p>
        </p:txBody>
      </p:sp>
      <p:sp>
        <p:nvSpPr>
          <p:cNvPr id="101380" name="Text Box 6"/>
          <p:cNvSpPr txBox="1">
            <a:spLocks noChangeArrowheads="1"/>
          </p:cNvSpPr>
          <p:nvPr/>
        </p:nvSpPr>
        <p:spPr bwMode="auto">
          <a:xfrm>
            <a:off x="4604856" y="5281463"/>
            <a:ext cx="1366837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1400" b="1">
                <a:latin typeface="Times New Roman" panose="02020603050405020304" pitchFamily="18" charset="0"/>
              </a:rPr>
              <a:t>Parallel Port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B8C2623-5CEE-6BC2-7D7B-8E305A1CB2B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524625"/>
            <a:ext cx="2743200" cy="3270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D132D7D7-8B4F-43E6-BE19-1B8B6565FE16}" type="slidenum">
              <a:rPr lang="en-US" altLang="ko-KR" smtClean="0"/>
              <a:pPr>
                <a:defRPr/>
              </a:pPr>
              <a:t>62</a:t>
            </a:fld>
            <a:endParaRPr lang="en-US" altLang="ko-KR" dirty="0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947B8FE-B743-45E6-8B68-ED32EE98B25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524625"/>
            <a:ext cx="2743200" cy="3270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D132D7D7-8B4F-43E6-BE19-1B8B6565FE16}" type="slidenum">
              <a:rPr lang="en-US" altLang="ko-KR" smtClean="0"/>
              <a:pPr>
                <a:defRPr/>
              </a:pPr>
              <a:t>63</a:t>
            </a:fld>
            <a:endParaRPr lang="en-US" altLang="ko-KR"/>
          </a:p>
        </p:txBody>
      </p:sp>
      <p:graphicFrame>
        <p:nvGraphicFramePr>
          <p:cNvPr id="5" name="Object 7">
            <a:extLst>
              <a:ext uri="{FF2B5EF4-FFF2-40B4-BE49-F238E27FC236}">
                <a16:creationId xmlns:a16="http://schemas.microsoft.com/office/drawing/2014/main" id="{B392B076-613B-4498-B538-65BDB829780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492375" y="1801813"/>
          <a:ext cx="7208838" cy="3255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5" name="Visio" r:id="rId3" imgW="7289800" imgH="3302000" progId="Visio.Drawing.11">
                  <p:embed/>
                </p:oleObj>
              </mc:Choice>
              <mc:Fallback>
                <p:oleObj name="Visio" r:id="rId3" imgW="7289800" imgH="3302000" progId="Visio.Drawing.11">
                  <p:embed/>
                  <p:pic>
                    <p:nvPicPr>
                      <p:cNvPr id="243716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92375" y="1801813"/>
                        <a:ext cx="7208838" cy="32559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68999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7901120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947B8FE-B743-45E6-8B68-ED32EE98B25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524625"/>
            <a:ext cx="2743200" cy="3270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D132D7D7-8B4F-43E6-BE19-1B8B6565FE16}" type="slidenum">
              <a:rPr lang="en-US" altLang="ko-KR" smtClean="0"/>
              <a:pPr>
                <a:defRPr/>
              </a:pPr>
              <a:t>64</a:t>
            </a:fld>
            <a:endParaRPr lang="en-US" altLang="ko-KR"/>
          </a:p>
        </p:txBody>
      </p:sp>
      <p:graphicFrame>
        <p:nvGraphicFramePr>
          <p:cNvPr id="6" name="Object 10">
            <a:extLst>
              <a:ext uri="{FF2B5EF4-FFF2-40B4-BE49-F238E27FC236}">
                <a16:creationId xmlns:a16="http://schemas.microsoft.com/office/drawing/2014/main" id="{0A731BE0-9265-4E2C-B0F1-FB5BC026365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492375" y="1801813"/>
          <a:ext cx="7208838" cy="3255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9" name="Visio" r:id="rId3" imgW="7289800" imgH="3302000" progId="Visio.Drawing.11">
                  <p:embed/>
                </p:oleObj>
              </mc:Choice>
              <mc:Fallback>
                <p:oleObj name="Visio" r:id="rId3" imgW="7289800" imgH="3302000" progId="Visio.Drawing.11">
                  <p:embed/>
                  <p:pic>
                    <p:nvPicPr>
                      <p:cNvPr id="244741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92375" y="1801813"/>
                        <a:ext cx="7208838" cy="32559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68999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7632602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6894799-9106-EF21-92C0-C6DC03918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２．输入软件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D759043-903A-80E0-23FB-92DDC7CA25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键盘驱动程序传送一个字符</a:t>
            </a:r>
          </a:p>
          <a:p>
            <a:pPr lvl="1"/>
            <a:r>
              <a:rPr lang="zh-CN" altLang="en-US" dirty="0"/>
              <a:t>驱动程序将接收信息转换成一个字符</a:t>
            </a:r>
          </a:p>
          <a:p>
            <a:pPr lvl="1"/>
            <a:r>
              <a:rPr lang="zh-CN" altLang="en-US" dirty="0"/>
              <a:t>使用一种给定的</a:t>
            </a:r>
            <a:r>
              <a:rPr lang="en-US" altLang="zh-CN" dirty="0"/>
              <a:t>ASCII</a:t>
            </a:r>
            <a:r>
              <a:rPr lang="zh-CN" altLang="en-US" dirty="0"/>
              <a:t>表</a:t>
            </a:r>
          </a:p>
          <a:p>
            <a:r>
              <a:rPr lang="zh-CN" altLang="en-US" dirty="0"/>
              <a:t>针对不同的输入语言需要做调整</a:t>
            </a:r>
          </a:p>
          <a:p>
            <a:pPr lvl="1"/>
            <a:r>
              <a:rPr lang="zh-CN" altLang="en-US" dirty="0"/>
              <a:t>许多操作系统支持加载键盘映射（</a:t>
            </a:r>
            <a:r>
              <a:rPr lang="en-US" altLang="zh-CN" dirty="0"/>
              <a:t>keymap)</a:t>
            </a:r>
            <a:r>
              <a:rPr lang="zh-CN" altLang="en-US" dirty="0"/>
              <a:t>及代码页（</a:t>
            </a:r>
            <a:r>
              <a:rPr lang="en-US" altLang="zh-CN" dirty="0"/>
              <a:t>code page)</a:t>
            </a:r>
          </a:p>
          <a:p>
            <a:pPr lvl="1"/>
            <a:r>
              <a:rPr lang="zh-CN" altLang="en-US" dirty="0">
                <a:solidFill>
                  <a:srgbClr val="C00000"/>
                </a:solidFill>
              </a:rPr>
              <a:t>其实适配语言对于</a:t>
            </a:r>
            <a:r>
              <a:rPr lang="en-US" altLang="zh-CN" dirty="0">
                <a:solidFill>
                  <a:srgbClr val="C00000"/>
                </a:solidFill>
              </a:rPr>
              <a:t>OS</a:t>
            </a:r>
            <a:r>
              <a:rPr lang="zh-CN" altLang="en-US" dirty="0">
                <a:solidFill>
                  <a:srgbClr val="C00000"/>
                </a:solidFill>
              </a:rPr>
              <a:t>而言的工作量巨大：断句移行，阅读顺序，颜色使用习惯，常用标号等</a:t>
            </a:r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D77E551-3FB1-D9DD-574B-4D3C07DA9A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25344"/>
            <a:ext cx="2743200" cy="326571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D132D7D7-8B4F-43E6-BE19-1B8B6565FE16}" type="slidenum">
              <a:rPr lang="en-US" altLang="ko-KR" smtClean="0"/>
              <a:pPr>
                <a:defRPr/>
              </a:pPr>
              <a:t>65</a:t>
            </a:fld>
            <a:endParaRPr lang="en-US" altLang="ko-KR" dirty="0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3B149BE-AC30-68F4-A16A-AABD76EB5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网络终端与图形界面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B961452-08B1-CEF2-FB35-F59CE30884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１</a:t>
            </a:r>
            <a:r>
              <a:rPr lang="en-US" altLang="zh-CN" dirty="0"/>
              <a:t>.X-window</a:t>
            </a:r>
            <a:r>
              <a:rPr lang="zh-CN" altLang="en-US" dirty="0"/>
              <a:t>系统</a:t>
            </a:r>
            <a:endParaRPr lang="en-US" altLang="zh-CN" dirty="0"/>
          </a:p>
          <a:p>
            <a:pPr lvl="1"/>
            <a:r>
              <a:rPr lang="zh-CN" altLang="en-US" dirty="0"/>
              <a:t> 是一种独立于硬件的操作环境，提出符合</a:t>
            </a:r>
            <a:r>
              <a:rPr lang="en-US" altLang="zh-CN" dirty="0"/>
              <a:t>TCP/IP</a:t>
            </a:r>
            <a:r>
              <a:rPr lang="zh-CN" altLang="en-US" dirty="0"/>
              <a:t>协议的Ｘ－协议通用图形标准</a:t>
            </a:r>
          </a:p>
          <a:p>
            <a:pPr lvl="1"/>
            <a:r>
              <a:rPr lang="zh-CN" altLang="en-US" dirty="0"/>
              <a:t>其运行与操作系统无关，移植性好</a:t>
            </a:r>
          </a:p>
          <a:p>
            <a:pPr lvl="1"/>
            <a:r>
              <a:rPr lang="zh-CN" altLang="en-US" dirty="0"/>
              <a:t>支持自由风格和逻辑多屏工作站</a:t>
            </a:r>
          </a:p>
          <a:p>
            <a:pPr lvl="1"/>
            <a:r>
              <a:rPr lang="zh-CN" altLang="en-US" dirty="0"/>
              <a:t>采用</a:t>
            </a:r>
            <a:r>
              <a:rPr lang="en-US" altLang="zh-CN" dirty="0"/>
              <a:t>Client/Server</a:t>
            </a:r>
            <a:r>
              <a:rPr lang="zh-CN" altLang="en-US" dirty="0"/>
              <a:t>方式工作，在</a:t>
            </a:r>
            <a:r>
              <a:rPr lang="en-US" altLang="zh-CN" dirty="0"/>
              <a:t>X-Window</a:t>
            </a:r>
            <a:r>
              <a:rPr lang="zh-CN" altLang="en-US" dirty="0"/>
              <a:t>中包含一个客户程序提交显示请求，包含一个服务程序完成显示服务</a:t>
            </a:r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9D5C8A7-E4A9-33D4-1EB3-2B16BD15B4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25344"/>
            <a:ext cx="2743200" cy="326571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D132D7D7-8B4F-43E6-BE19-1B8B6565FE16}" type="slidenum">
              <a:rPr lang="en-US" altLang="ko-KR" smtClean="0"/>
              <a:pPr>
                <a:defRPr/>
              </a:pPr>
              <a:t>66</a:t>
            </a:fld>
            <a:endParaRPr lang="en-US" altLang="ko-KR" dirty="0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546" name="Picture 4" descr="5-4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3621" y="2132856"/>
            <a:ext cx="6404755" cy="35643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8548" name="Text Box 7"/>
          <p:cNvSpPr txBox="1">
            <a:spLocks noChangeArrowheads="1"/>
          </p:cNvSpPr>
          <p:nvPr/>
        </p:nvSpPr>
        <p:spPr bwMode="auto">
          <a:xfrm>
            <a:off x="1919536" y="5786090"/>
            <a:ext cx="921727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zh-CN" altLang="en-US" sz="2000" dirty="0">
                <a:latin typeface="Times New Roman" panose="02020603050405020304" pitchFamily="18" charset="0"/>
              </a:rPr>
              <a:t>当在同一机器上运行时，</a:t>
            </a:r>
            <a:r>
              <a:rPr kumimoji="0" lang="en-US" altLang="zh-CN" sz="2000" dirty="0">
                <a:latin typeface="Times New Roman" panose="02020603050405020304" pitchFamily="18" charset="0"/>
              </a:rPr>
              <a:t>X client</a:t>
            </a:r>
            <a:r>
              <a:rPr kumimoji="0" lang="zh-CN" altLang="en-US" sz="2000" dirty="0">
                <a:latin typeface="Times New Roman" panose="02020603050405020304" pitchFamily="18" charset="0"/>
              </a:rPr>
              <a:t>是使用</a:t>
            </a:r>
            <a:r>
              <a:rPr kumimoji="0" lang="en-US" altLang="zh-CN" sz="2000" dirty="0">
                <a:latin typeface="Times New Roman" panose="02020603050405020304" pitchFamily="18" charset="0"/>
              </a:rPr>
              <a:t>X</a:t>
            </a:r>
            <a:r>
              <a:rPr kumimoji="0" lang="zh-CN" altLang="en-US" sz="2000" dirty="0">
                <a:latin typeface="Times New Roman" panose="02020603050405020304" pitchFamily="18" charset="0"/>
              </a:rPr>
              <a:t>库与</a:t>
            </a:r>
            <a:r>
              <a:rPr kumimoji="0" lang="en-US" altLang="zh-CN" sz="2000" dirty="0">
                <a:latin typeface="Times New Roman" panose="02020603050405020304" pitchFamily="18" charset="0"/>
              </a:rPr>
              <a:t>X server</a:t>
            </a:r>
            <a:r>
              <a:rPr kumimoji="0" lang="zh-CN" altLang="en-US" sz="2000" dirty="0">
                <a:latin typeface="Times New Roman" panose="02020603050405020304" pitchFamily="18" charset="0"/>
              </a:rPr>
              <a:t>进行会话的应用程序。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23DEA4D-9C26-2726-E29D-3E489A3013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25344"/>
            <a:ext cx="2743200" cy="326571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D132D7D7-8B4F-43E6-BE19-1B8B6565FE16}" type="slidenum">
              <a:rPr lang="en-US" altLang="ko-KR" smtClean="0"/>
              <a:pPr>
                <a:defRPr/>
              </a:pPr>
              <a:t>67</a:t>
            </a:fld>
            <a:endParaRPr lang="en-US" altLang="ko-KR" dirty="0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65184BBA-CC1C-DC93-95E9-D4E941AFBA7E}"/>
              </a:ext>
            </a:extLst>
          </p:cNvPr>
          <p:cNvSpPr txBox="1">
            <a:spLocks/>
          </p:cNvSpPr>
          <p:nvPr/>
        </p:nvSpPr>
        <p:spPr>
          <a:xfrm>
            <a:off x="695400" y="871855"/>
            <a:ext cx="10801200" cy="6804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zh-CN" altLang="en-US" sz="3600" b="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Times New Roman" pitchFamily="18" charset="0"/>
                <a:ea typeface="宋体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Times New Roman" pitchFamily="18" charset="0"/>
                <a:ea typeface="宋体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Times New Roman" pitchFamily="18" charset="0"/>
                <a:ea typeface="宋体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Times New Roman" pitchFamily="18" charset="0"/>
                <a:ea typeface="宋体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zh-CN" altLang="en-US"/>
              <a:t>网络终端与图形界面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9EBA0C7E-E538-FC64-FA9C-C091D3DCC8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99" y="1569767"/>
            <a:ext cx="10801200" cy="4351338"/>
          </a:xfrm>
        </p:spPr>
        <p:txBody>
          <a:bodyPr/>
          <a:lstStyle/>
          <a:p>
            <a:r>
              <a:rPr lang="en-US" altLang="zh-CN" dirty="0"/>
              <a:t>X server</a:t>
            </a:r>
            <a:r>
              <a:rPr lang="zh-CN" altLang="en-US" dirty="0"/>
              <a:t>与</a:t>
            </a:r>
            <a:r>
              <a:rPr lang="en-US" altLang="zh-CN" dirty="0"/>
              <a:t>X client</a:t>
            </a:r>
            <a:r>
              <a:rPr lang="zh-CN" altLang="en-US" dirty="0"/>
              <a:t>不在同一机器上的</a:t>
            </a:r>
            <a:r>
              <a:rPr lang="en-US" altLang="zh-CN" dirty="0"/>
              <a:t>X-Window</a:t>
            </a:r>
            <a:r>
              <a:rPr lang="zh-CN" altLang="en-US" dirty="0"/>
              <a:t>系统结构：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570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9716" y="1412776"/>
            <a:ext cx="5112568" cy="50656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4BDBE9FD-42BE-B1DD-C359-A5B8318556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应用程序框架：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734C7C3-77D9-2E6B-0CDB-AEB4BEDAE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25344"/>
            <a:ext cx="2743200" cy="326571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D132D7D7-8B4F-43E6-BE19-1B8B6565FE16}" type="slidenum">
              <a:rPr lang="en-US" altLang="ko-KR" smtClean="0"/>
              <a:pPr>
                <a:defRPr/>
              </a:pPr>
              <a:t>68</a:t>
            </a:fld>
            <a:endParaRPr lang="en-US" altLang="ko-KR" dirty="0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595" name="Picture 5" descr="5-40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2084" y="2020917"/>
            <a:ext cx="4967832" cy="40357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0596" name="Text Box 6"/>
          <p:cNvSpPr txBox="1">
            <a:spLocks noChangeArrowheads="1"/>
          </p:cNvSpPr>
          <p:nvPr/>
        </p:nvSpPr>
        <p:spPr bwMode="auto">
          <a:xfrm>
            <a:off x="2063552" y="6070332"/>
            <a:ext cx="792162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一个典型的图形界面窗口，程序框架见图</a:t>
            </a:r>
            <a:r>
              <a:rPr kumimoji="0"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5-40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B1CFB5BA-1E5E-934B-B5CD-18188FC66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网络终端与图形界面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C57B527-D5C9-EEC2-6E49-3E01F845CD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2. </a:t>
            </a:r>
            <a:r>
              <a:rPr lang="zh-CN" altLang="en-US" dirty="0"/>
              <a:t>图形用户界面</a:t>
            </a:r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66FF4BC-F587-EE2A-B50A-4AEA1353EC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25344"/>
            <a:ext cx="2743200" cy="326571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D132D7D7-8B4F-43E6-BE19-1B8B6565FE16}" type="slidenum">
              <a:rPr lang="en-US" altLang="ko-KR" smtClean="0"/>
              <a:pPr>
                <a:defRPr/>
              </a:pPr>
              <a:t>69</a:t>
            </a:fld>
            <a:endParaRPr lang="en-US" altLang="ko-KR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70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11" t="43065" r="23148" b="36589"/>
          <a:stretch>
            <a:fillRect/>
          </a:stretch>
        </p:blipFill>
        <p:spPr bwMode="auto">
          <a:xfrm>
            <a:off x="2566988" y="1484314"/>
            <a:ext cx="6438900" cy="3590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8372" name="Text Box 6"/>
          <p:cNvSpPr txBox="1">
            <a:spLocks noChangeArrowheads="1"/>
          </p:cNvSpPr>
          <p:nvPr/>
        </p:nvSpPr>
        <p:spPr bwMode="auto">
          <a:xfrm>
            <a:off x="2566988" y="5661025"/>
            <a:ext cx="69850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zh-CN" altLang="en-US" sz="2000">
                <a:latin typeface="Times New Roman" panose="02020603050405020304" pitchFamily="18" charset="0"/>
              </a:rPr>
              <a:t>缓冲技术在</a:t>
            </a:r>
            <a:r>
              <a:rPr kumimoji="0" lang="en-US" altLang="zh-CN" sz="2000">
                <a:latin typeface="Times New Roman" panose="02020603050405020304" pitchFamily="18" charset="0"/>
              </a:rPr>
              <a:t>I/O</a:t>
            </a:r>
            <a:r>
              <a:rPr kumimoji="0" lang="zh-CN" altLang="en-US" sz="2000">
                <a:latin typeface="Times New Roman" panose="02020603050405020304" pitchFamily="18" charset="0"/>
              </a:rPr>
              <a:t>控制中使用很普遍，但数据传递中太多的缓冲会影响到系统性能．</a:t>
            </a:r>
          </a:p>
        </p:txBody>
      </p:sp>
      <p:sp>
        <p:nvSpPr>
          <p:cNvPr id="58373" name="Text Box 7"/>
          <p:cNvSpPr txBox="1">
            <a:spLocks noChangeArrowheads="1"/>
          </p:cNvSpPr>
          <p:nvPr/>
        </p:nvSpPr>
        <p:spPr bwMode="auto">
          <a:xfrm>
            <a:off x="8556310" y="4941889"/>
            <a:ext cx="492443" cy="503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vert="eaVert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0" lang="zh-CN" altLang="en-US" sz="2000">
              <a:latin typeface="Times New Roman" panose="02020603050405020304" pitchFamily="18" charset="0"/>
            </a:endParaRPr>
          </a:p>
        </p:txBody>
      </p:sp>
      <p:sp>
        <p:nvSpPr>
          <p:cNvPr id="58374" name="Text Box 8"/>
          <p:cNvSpPr txBox="1">
            <a:spLocks noChangeArrowheads="1"/>
          </p:cNvSpPr>
          <p:nvPr/>
        </p:nvSpPr>
        <p:spPr bwMode="auto">
          <a:xfrm>
            <a:off x="2495551" y="4941888"/>
            <a:ext cx="691356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zh-CN" altLang="en-US" sz="2000">
                <a:latin typeface="Times New Roman" panose="02020603050405020304" pitchFamily="18" charset="0"/>
              </a:rPr>
              <a:t>　　　关于在网络中多次复制一个数据包的问题</a:t>
            </a:r>
          </a:p>
        </p:txBody>
      </p:sp>
      <p:sp>
        <p:nvSpPr>
          <p:cNvPr id="58375" name="灯片编号占位符 1"/>
          <p:cNvSpPr txBox="1">
            <a:spLocks noGrp="1"/>
          </p:cNvSpPr>
          <p:nvPr/>
        </p:nvSpPr>
        <p:spPr bwMode="auto">
          <a:xfrm>
            <a:off x="7772400" y="6248400"/>
            <a:ext cx="152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2EC77F9B-98A0-4552-BA2C-2C7965249FE0}" type="slidenum">
              <a:rPr kumimoji="0" lang="en-US" altLang="zh-CN" sz="1200">
                <a:latin typeface="Times New Roman" panose="02020603050405020304" pitchFamily="18" charset="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7</a:t>
            </a:fld>
            <a:endParaRPr kumimoji="0" lang="en-US" altLang="zh-CN" sz="1200">
              <a:latin typeface="Times New Roman" panose="02020603050405020304" pitchFamily="18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4050097-DE14-E0F2-33B1-B0FB5FA454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4614" y="1447800"/>
            <a:ext cx="6962775" cy="396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ED19CF0-F56A-EBC0-B493-63392A463F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458044"/>
            <a:ext cx="9144000" cy="506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D61ACF7B-DA99-EB3D-A90D-AA7426E43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3</a:t>
            </a:r>
            <a:r>
              <a:rPr lang="zh-CN" altLang="en-US" dirty="0"/>
              <a:t>）如何适当地使用缓冲</a:t>
            </a:r>
          </a:p>
        </p:txBody>
      </p:sp>
    </p:spTree>
    <p:extLst>
      <p:ext uri="{BB962C8B-B14F-4D97-AF65-F5344CB8AC3E}">
        <p14:creationId xmlns:p14="http://schemas.microsoft.com/office/powerpoint/2010/main" val="480987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258" name="Picture 4" descr="5-3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9616" y="2113413"/>
            <a:ext cx="7681291" cy="22709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6261" name="Text Box 7"/>
          <p:cNvSpPr txBox="1">
            <a:spLocks noChangeArrowheads="1"/>
          </p:cNvSpPr>
          <p:nvPr/>
        </p:nvSpPr>
        <p:spPr bwMode="auto">
          <a:xfrm>
            <a:off x="2424114" y="4508501"/>
            <a:ext cx="7559675" cy="176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Char char="•"/>
            </a:pPr>
            <a:r>
              <a:rPr kumimoji="0" lang="zh-CN" altLang="en-US" sz="2000">
                <a:latin typeface="Times New Roman" panose="02020603050405020304" pitchFamily="18" charset="0"/>
              </a:rPr>
              <a:t>　晶体震荡器可以产生周期的脉冲信号</a:t>
            </a:r>
          </a:p>
          <a:p>
            <a:pPr eaLnBrk="1" hangingPunct="1">
              <a:spcBef>
                <a:spcPct val="50000"/>
              </a:spcBef>
              <a:buClrTx/>
              <a:buSzTx/>
              <a:buFontTx/>
              <a:buChar char="•"/>
            </a:pPr>
            <a:r>
              <a:rPr kumimoji="0" lang="zh-CN" altLang="en-US" sz="2000">
                <a:latin typeface="Times New Roman" panose="02020603050405020304" pitchFamily="18" charset="0"/>
              </a:rPr>
              <a:t>　保存寄存器用来加载时钟计数器的值</a:t>
            </a:r>
          </a:p>
          <a:p>
            <a:pPr eaLnBrk="1" hangingPunct="1">
              <a:spcBef>
                <a:spcPct val="50000"/>
              </a:spcBef>
              <a:buClrTx/>
              <a:buSzTx/>
              <a:buFontTx/>
              <a:buChar char="•"/>
            </a:pPr>
            <a:r>
              <a:rPr kumimoji="0" lang="zh-CN" altLang="en-US" sz="2000">
                <a:latin typeface="Times New Roman" panose="02020603050405020304" pitchFamily="18" charset="0"/>
              </a:rPr>
              <a:t>　计数器在每个脉冲到来时做递减操作</a:t>
            </a:r>
          </a:p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zh-CN" altLang="en-US" sz="2000">
                <a:latin typeface="Times New Roman" panose="02020603050405020304" pitchFamily="18" charset="0"/>
              </a:rPr>
              <a:t>　时钟主要用于计算机系统中的工作同步。</a:t>
            </a:r>
          </a:p>
        </p:txBody>
      </p:sp>
      <p:sp>
        <p:nvSpPr>
          <p:cNvPr id="96262" name="Text Box 8"/>
          <p:cNvSpPr txBox="1">
            <a:spLocks noChangeArrowheads="1"/>
          </p:cNvSpPr>
          <p:nvPr/>
        </p:nvSpPr>
        <p:spPr bwMode="auto">
          <a:xfrm>
            <a:off x="5951539" y="2095904"/>
            <a:ext cx="403225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zh-CN" altLang="en-US" sz="2000" dirty="0">
                <a:latin typeface="Times New Roman" panose="02020603050405020304" pitchFamily="18" charset="0"/>
              </a:rPr>
              <a:t>可编程时钟的构成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BBEB2599-F706-533E-F823-5B5031DE0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时钟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595E5F1-17BF-93DB-B9CE-218DDA4FC0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1. </a:t>
            </a:r>
            <a:r>
              <a:rPr lang="zh-CN" altLang="en-US" dirty="0"/>
              <a:t>时钟硬件</a:t>
            </a:r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B5F2931-E8CB-24F0-B704-6396018B8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25344"/>
            <a:ext cx="2743200" cy="326571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D132D7D7-8B4F-43E6-BE19-1B8B6565FE16}" type="slidenum">
              <a:rPr lang="en-US" altLang="ko-KR" smtClean="0"/>
              <a:pPr>
                <a:defRPr/>
              </a:pPr>
              <a:t>70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14690393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283" name="Picture 5" descr="5-3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7608" y="4569811"/>
            <a:ext cx="7272485" cy="19555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7284" name="Text Box 6"/>
          <p:cNvSpPr txBox="1">
            <a:spLocks noChangeArrowheads="1"/>
          </p:cNvSpPr>
          <p:nvPr/>
        </p:nvSpPr>
        <p:spPr bwMode="auto">
          <a:xfrm>
            <a:off x="1164095" y="2089015"/>
            <a:ext cx="3311525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zh-CN" altLang="en-US" sz="2400" b="1" dirty="0">
                <a:latin typeface="Times New Roman" panose="02020603050405020304" pitchFamily="18" charset="0"/>
              </a:rPr>
              <a:t>时钟软件的任务：</a:t>
            </a:r>
          </a:p>
          <a:p>
            <a:pPr eaLnBrk="1" hangingPunct="1">
              <a:spcBef>
                <a:spcPct val="50000"/>
              </a:spcBef>
              <a:buClrTx/>
              <a:buSzTx/>
              <a:buFontTx/>
              <a:buChar char="•"/>
            </a:pPr>
            <a:r>
              <a:rPr kumimoji="0" lang="zh-CN" altLang="en-US" sz="2000" dirty="0">
                <a:latin typeface="Times New Roman" panose="02020603050405020304" pitchFamily="18" charset="0"/>
              </a:rPr>
              <a:t>维护日时间　</a:t>
            </a:r>
          </a:p>
          <a:p>
            <a:pPr eaLnBrk="1" hangingPunct="1">
              <a:spcBef>
                <a:spcPct val="50000"/>
              </a:spcBef>
              <a:buClrTx/>
              <a:buSzTx/>
              <a:buFontTx/>
              <a:buChar char="•"/>
            </a:pPr>
            <a:r>
              <a:rPr kumimoji="0" lang="zh-CN" altLang="en-US" sz="2000" dirty="0">
                <a:latin typeface="Times New Roman" panose="02020603050405020304" pitchFamily="18" charset="0"/>
              </a:rPr>
              <a:t>防止进程超时</a:t>
            </a:r>
          </a:p>
          <a:p>
            <a:pPr eaLnBrk="1" hangingPunct="1">
              <a:spcBef>
                <a:spcPct val="50000"/>
              </a:spcBef>
              <a:buClrTx/>
              <a:buSzTx/>
              <a:buFontTx/>
              <a:buChar char="•"/>
            </a:pPr>
            <a:r>
              <a:rPr kumimoji="0" lang="zh-CN" altLang="en-US" sz="2000" dirty="0">
                <a:latin typeface="Times New Roman" panose="02020603050405020304" pitchFamily="18" charset="0"/>
              </a:rPr>
              <a:t>对</a:t>
            </a:r>
            <a:r>
              <a:rPr kumimoji="0" lang="en-US" altLang="zh-CN" sz="2000" dirty="0" err="1">
                <a:latin typeface="Times New Roman" panose="02020603050405020304" pitchFamily="18" charset="0"/>
              </a:rPr>
              <a:t>cpu</a:t>
            </a:r>
            <a:r>
              <a:rPr kumimoji="0" lang="zh-CN" altLang="en-US" sz="2000" dirty="0">
                <a:latin typeface="Times New Roman" panose="02020603050405020304" pitchFamily="18" charset="0"/>
              </a:rPr>
              <a:t>使用情况记帐</a:t>
            </a:r>
          </a:p>
        </p:txBody>
      </p:sp>
      <p:sp>
        <p:nvSpPr>
          <p:cNvPr id="97285" name="Text Box 7"/>
          <p:cNvSpPr txBox="1">
            <a:spLocks noChangeArrowheads="1"/>
          </p:cNvSpPr>
          <p:nvPr/>
        </p:nvSpPr>
        <p:spPr bwMode="auto">
          <a:xfrm>
            <a:off x="4295800" y="2575540"/>
            <a:ext cx="4465638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Char char="•"/>
            </a:pPr>
            <a:r>
              <a:rPr kumimoji="0" lang="zh-CN" altLang="en-US" sz="2000" dirty="0">
                <a:latin typeface="Times New Roman" panose="02020603050405020304" pitchFamily="18" charset="0"/>
              </a:rPr>
              <a:t>处理用户进程的</a:t>
            </a:r>
            <a:r>
              <a:rPr kumimoji="0" lang="en-US" altLang="zh-CN" sz="2000" dirty="0">
                <a:latin typeface="Times New Roman" panose="02020603050405020304" pitchFamily="18" charset="0"/>
              </a:rPr>
              <a:t>alarm</a:t>
            </a:r>
            <a:r>
              <a:rPr kumimoji="0" lang="zh-CN" altLang="en-US" sz="2000" dirty="0">
                <a:latin typeface="Times New Roman" panose="02020603050405020304" pitchFamily="18" charset="0"/>
              </a:rPr>
              <a:t>系统调用</a:t>
            </a:r>
          </a:p>
          <a:p>
            <a:pPr eaLnBrk="1" hangingPunct="1">
              <a:spcBef>
                <a:spcPct val="50000"/>
              </a:spcBef>
              <a:buClrTx/>
              <a:buSzTx/>
              <a:buFontTx/>
              <a:buChar char="•"/>
            </a:pPr>
            <a:r>
              <a:rPr kumimoji="0" lang="zh-CN" altLang="en-US" sz="2000" dirty="0">
                <a:latin typeface="Times New Roman" panose="02020603050405020304" pitchFamily="18" charset="0"/>
              </a:rPr>
              <a:t>提供系统内部监控定时器</a:t>
            </a:r>
          </a:p>
          <a:p>
            <a:pPr eaLnBrk="1" hangingPunct="1">
              <a:spcBef>
                <a:spcPct val="50000"/>
              </a:spcBef>
              <a:buClrTx/>
              <a:buSzTx/>
              <a:buFontTx/>
              <a:buChar char="•"/>
            </a:pPr>
            <a:r>
              <a:rPr kumimoji="0" lang="zh-CN" altLang="en-US" sz="2000" dirty="0">
                <a:latin typeface="Times New Roman" panose="02020603050405020304" pitchFamily="18" charset="0"/>
              </a:rPr>
              <a:t> 完成监控和统计信息收集</a:t>
            </a:r>
          </a:p>
        </p:txBody>
      </p:sp>
      <p:sp>
        <p:nvSpPr>
          <p:cNvPr id="97286" name="Text Box 8"/>
          <p:cNvSpPr txBox="1">
            <a:spLocks noChangeArrowheads="1"/>
          </p:cNvSpPr>
          <p:nvPr/>
        </p:nvSpPr>
        <p:spPr bwMode="auto">
          <a:xfrm>
            <a:off x="1144061" y="4068072"/>
            <a:ext cx="37433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zh-CN" altLang="en-US" sz="2000" u="sng" dirty="0">
                <a:latin typeface="Times New Roman" panose="02020603050405020304" pitchFamily="18" charset="0"/>
              </a:rPr>
              <a:t>维护日时间的方法：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DE2553E8-8858-2FC9-2AC5-790DDEAD9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时钟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26C31C2-52FB-96F9-573A-572B4EBC0A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99" y="1569767"/>
            <a:ext cx="10801200" cy="779113"/>
          </a:xfrm>
        </p:spPr>
        <p:txBody>
          <a:bodyPr/>
          <a:lstStyle/>
          <a:p>
            <a:r>
              <a:rPr lang="en-US" altLang="zh-CN" dirty="0"/>
              <a:t>2.</a:t>
            </a:r>
            <a:r>
              <a:rPr lang="zh-CN" altLang="en-US" dirty="0"/>
              <a:t> 时钟软件</a:t>
            </a:r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6F3A4EC-CB06-6C1A-A6AC-93576DD396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25344"/>
            <a:ext cx="2743200" cy="326571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D132D7D7-8B4F-43E6-BE19-1B8B6565FE16}" type="slidenum">
              <a:rPr lang="en-US" altLang="ko-KR" smtClean="0"/>
              <a:pPr>
                <a:defRPr/>
              </a:pPr>
              <a:t>71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68267655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308" name="Picture 6" descr="5-3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5161" y="2840981"/>
            <a:ext cx="8321675" cy="261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0FDF6F48-6668-91CA-76C1-BA81E6A72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时钟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C9088BA-CCC4-6FA8-B38F-712F2E4F0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99" y="1569767"/>
            <a:ext cx="10801200" cy="1139153"/>
          </a:xfrm>
        </p:spPr>
        <p:txBody>
          <a:bodyPr/>
          <a:lstStyle/>
          <a:p>
            <a:r>
              <a:rPr lang="zh-CN" altLang="en-US" dirty="0"/>
              <a:t>用单个物理时钟模拟多个虚拟定时器</a:t>
            </a:r>
            <a:endParaRPr lang="en-US" altLang="zh-CN" dirty="0"/>
          </a:p>
          <a:p>
            <a:pPr lvl="1"/>
            <a:r>
              <a:rPr lang="zh-CN" altLang="en-US" dirty="0"/>
              <a:t>系统会需要多个定时处理，常用一个时钟模拟多个定时器：</a:t>
            </a:r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BB6135D-713F-A489-56DA-167A4E477C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25344"/>
            <a:ext cx="2743200" cy="326571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D132D7D7-8B4F-43E6-BE19-1B8B6565FE16}" type="slidenum">
              <a:rPr lang="en-US" altLang="ko-KR" smtClean="0"/>
              <a:pPr>
                <a:defRPr/>
              </a:pPr>
              <a:t>72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88144511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5A9046A-3553-4767-C875-FE8DA198DE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时钟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B724703-BEEB-31AE-206B-6FE6013BE6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99" y="1569767"/>
            <a:ext cx="10801200" cy="4883569"/>
          </a:xfrm>
        </p:spPr>
        <p:txBody>
          <a:bodyPr>
            <a:normAutofit/>
          </a:bodyPr>
          <a:lstStyle/>
          <a:p>
            <a:r>
              <a:rPr lang="en-US" altLang="zh-CN" dirty="0"/>
              <a:t>3. </a:t>
            </a:r>
            <a:r>
              <a:rPr lang="zh-CN" altLang="en-US" dirty="0"/>
              <a:t>软定时器</a:t>
            </a:r>
            <a:endParaRPr lang="en-US" altLang="zh-CN" dirty="0"/>
          </a:p>
          <a:p>
            <a:pPr lvl="1"/>
            <a:r>
              <a:rPr lang="zh-CN" altLang="en-US" dirty="0"/>
              <a:t>用于时间中断的辅助时钟，可用软定时器实现：</a:t>
            </a:r>
          </a:p>
          <a:p>
            <a:pPr lvl="2"/>
            <a:r>
              <a:rPr lang="zh-CN" altLang="en-US" dirty="0"/>
              <a:t>满足特定的应用程序需要</a:t>
            </a:r>
          </a:p>
          <a:p>
            <a:pPr lvl="2"/>
            <a:r>
              <a:rPr lang="zh-CN" altLang="en-US" dirty="0"/>
              <a:t>当应用程序定时器频率高时用时钟完成不合适</a:t>
            </a:r>
          </a:p>
          <a:p>
            <a:pPr lvl="1"/>
            <a:r>
              <a:rPr lang="zh-CN" altLang="en-US" dirty="0"/>
              <a:t>软定时器可以避免产生中断：</a:t>
            </a:r>
          </a:p>
          <a:p>
            <a:pPr lvl="2"/>
            <a:r>
              <a:rPr lang="zh-CN" altLang="en-US" dirty="0"/>
              <a:t>内核运行返回到用户模式之前检测软定时器是否满</a:t>
            </a:r>
          </a:p>
          <a:p>
            <a:pPr lvl="2"/>
            <a:r>
              <a:rPr lang="zh-CN" altLang="en-US" dirty="0"/>
              <a:t>若满就执行被调度的事件，无须切换到内核态</a:t>
            </a:r>
          </a:p>
          <a:p>
            <a:pPr lvl="2"/>
            <a:r>
              <a:rPr lang="zh-CN" altLang="en-US" dirty="0"/>
              <a:t>完成后软定时器复位准备下一次使用．</a:t>
            </a:r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5898F0A-7914-7556-23B9-C487E3F65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25344"/>
            <a:ext cx="2743200" cy="326571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D132D7D7-8B4F-43E6-BE19-1B8B6565FE16}" type="slidenum">
              <a:rPr lang="en-US" altLang="ko-KR" smtClean="0"/>
              <a:pPr>
                <a:defRPr/>
              </a:pPr>
              <a:t>73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34245599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619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4114" y="2349501"/>
            <a:ext cx="7318375" cy="319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1620" name="Text Box 9"/>
          <p:cNvSpPr txBox="1">
            <a:spLocks noChangeArrowheads="1"/>
          </p:cNvSpPr>
          <p:nvPr/>
        </p:nvSpPr>
        <p:spPr bwMode="auto">
          <a:xfrm>
            <a:off x="2279651" y="1700214"/>
            <a:ext cx="676751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笔记本计算机各部件耗电情况：</a:t>
            </a:r>
          </a:p>
        </p:txBody>
      </p:sp>
      <p:sp>
        <p:nvSpPr>
          <p:cNvPr id="111621" name="Text Box 10"/>
          <p:cNvSpPr txBox="1">
            <a:spLocks noChangeArrowheads="1"/>
          </p:cNvSpPr>
          <p:nvPr/>
        </p:nvSpPr>
        <p:spPr bwMode="auto">
          <a:xfrm>
            <a:off x="2482851" y="5727998"/>
            <a:ext cx="72009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前</a:t>
            </a:r>
            <a:r>
              <a:rPr kumimoji="0"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kumimoji="0"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个是重要的耗电资源。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02D1AE8B-9D68-9294-3B74-82E651F29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电源管理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A3F816E-2863-EEDA-0D3C-AEF3A8981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25344"/>
            <a:ext cx="2743200" cy="326571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D132D7D7-8B4F-43E6-BE19-1B8B6565FE16}" type="slidenum">
              <a:rPr lang="en-US" altLang="ko-KR" smtClean="0"/>
              <a:pPr>
                <a:defRPr/>
              </a:pPr>
              <a:t>74</a:t>
            </a:fld>
            <a:endParaRPr lang="en-US" altLang="ko-KR" dirty="0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6944E49-D26B-4552-BA65-E58BE243B9B7}"/>
              </a:ext>
            </a:extLst>
          </p:cNvPr>
          <p:cNvSpPr txBox="1"/>
          <p:nvPr/>
        </p:nvSpPr>
        <p:spPr>
          <a:xfrm>
            <a:off x="2495922" y="5589240"/>
            <a:ext cx="72001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ACPI</a:t>
            </a:r>
            <a:r>
              <a:rPr lang="zh-CN" altLang="en-US" sz="2800" dirty="0"/>
              <a:t>机制用于控制对应设备的不同节电等级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74AFC68E-87E4-6BDE-771A-234F030A25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电源管理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CB4B02F-F328-64DA-1825-817F2B38E6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400" y="1552258"/>
            <a:ext cx="10801200" cy="3460918"/>
          </a:xfrm>
        </p:spPr>
        <p:txBody>
          <a:bodyPr>
            <a:normAutofit lnSpcReduction="10000"/>
          </a:bodyPr>
          <a:lstStyle/>
          <a:p>
            <a:r>
              <a:rPr lang="en-US" altLang="zh-CN" dirty="0"/>
              <a:t>Windows</a:t>
            </a:r>
            <a:r>
              <a:rPr lang="zh-CN" altLang="en-US" dirty="0"/>
              <a:t>的电源管理：</a:t>
            </a:r>
            <a:endParaRPr lang="en-US" altLang="zh-CN" dirty="0"/>
          </a:p>
          <a:p>
            <a:pPr lvl="1" eaLnBrk="1" hangingPunct="1"/>
            <a:r>
              <a:rPr kumimoji="0" lang="en-US" altLang="zh-CN" dirty="0"/>
              <a:t>Windows</a:t>
            </a:r>
            <a:r>
              <a:rPr kumimoji="0" lang="zh-CN" altLang="en-US" dirty="0"/>
              <a:t>建立了一个电源管理机制</a:t>
            </a:r>
            <a:r>
              <a:rPr kumimoji="0" lang="en-US" altLang="zh-CN" dirty="0"/>
              <a:t>ACPI;</a:t>
            </a:r>
          </a:p>
          <a:p>
            <a:pPr lvl="1" eaLnBrk="1" hangingPunct="1"/>
            <a:r>
              <a:rPr kumimoji="0" lang="zh-CN" altLang="en-US" dirty="0"/>
              <a:t>电源管理需要底层硬件符合</a:t>
            </a:r>
            <a:r>
              <a:rPr kumimoji="0" lang="en-US" altLang="zh-CN" dirty="0"/>
              <a:t>ACPI</a:t>
            </a:r>
            <a:r>
              <a:rPr kumimoji="0" lang="zh-CN" altLang="en-US" dirty="0"/>
              <a:t>标准</a:t>
            </a:r>
            <a:r>
              <a:rPr kumimoji="0" lang="en-US" altLang="zh-CN" dirty="0"/>
              <a:t>;</a:t>
            </a:r>
          </a:p>
          <a:p>
            <a:pPr lvl="1" eaLnBrk="1" hangingPunct="1"/>
            <a:r>
              <a:rPr kumimoji="0" lang="en-US" altLang="zh-CN" dirty="0"/>
              <a:t>ACPI</a:t>
            </a:r>
            <a:r>
              <a:rPr kumimoji="0" lang="zh-CN" altLang="en-US" dirty="0"/>
              <a:t>为系统和设备定义了不同的能耗状态，从</a:t>
            </a:r>
            <a:r>
              <a:rPr kumimoji="0" lang="en-US" altLang="zh-CN" dirty="0"/>
              <a:t>S0</a:t>
            </a:r>
            <a:r>
              <a:rPr kumimoji="0" lang="zh-CN" altLang="en-US" dirty="0"/>
              <a:t>（正常工作）到</a:t>
            </a:r>
            <a:r>
              <a:rPr kumimoji="0" lang="en-US" altLang="zh-CN" dirty="0"/>
              <a:t>S5</a:t>
            </a:r>
            <a:r>
              <a:rPr kumimoji="0" lang="zh-CN" altLang="en-US" dirty="0"/>
              <a:t>（完全关闭）</a:t>
            </a:r>
          </a:p>
          <a:p>
            <a:pPr lvl="2" eaLnBrk="1" hangingPunct="1"/>
            <a:r>
              <a:rPr kumimoji="0" lang="zh-CN" altLang="en-US" dirty="0"/>
              <a:t>电源消耗：计算机系统消耗的能源</a:t>
            </a:r>
          </a:p>
          <a:p>
            <a:pPr lvl="2" eaLnBrk="1" hangingPunct="1"/>
            <a:r>
              <a:rPr kumimoji="0" lang="zh-CN" altLang="en-US" dirty="0"/>
              <a:t>软件运行恢复：计算机系统回复到正常工作状态时软件能否恢复运行</a:t>
            </a:r>
          </a:p>
          <a:p>
            <a:pPr lvl="2" eaLnBrk="1" hangingPunct="1"/>
            <a:r>
              <a:rPr kumimoji="0" lang="zh-CN" altLang="en-US" dirty="0"/>
              <a:t>硬件延迟：计算机系统回复到正常工作状态的时间延迟 </a:t>
            </a:r>
          </a:p>
          <a:p>
            <a:pPr eaLnBrk="1" hangingPunct="1"/>
            <a:endParaRPr kumimoji="0" lang="en-US" altLang="zh-CN" sz="2400" dirty="0"/>
          </a:p>
          <a:p>
            <a:endParaRPr lang="en-US" altLang="zh-CN" dirty="0"/>
          </a:p>
          <a:p>
            <a:endParaRPr lang="zh-CN" altLang="en-US" i="1" dirty="0"/>
          </a:p>
        </p:txBody>
      </p:sp>
      <p:sp>
        <p:nvSpPr>
          <p:cNvPr id="5" name="灯片编号占位符 3">
            <a:extLst>
              <a:ext uri="{FF2B5EF4-FFF2-40B4-BE49-F238E27FC236}">
                <a16:creationId xmlns:a16="http://schemas.microsoft.com/office/drawing/2014/main" id="{CD3CF7C2-5663-F2D7-9550-F14EA9AC2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25344"/>
            <a:ext cx="2743200" cy="326571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D132D7D7-8B4F-43E6-BE19-1B8B6565FE16}" type="slidenum">
              <a:rPr lang="en-US" altLang="ko-KR" smtClean="0"/>
              <a:pPr>
                <a:defRPr/>
              </a:pPr>
              <a:t>75</a:t>
            </a:fld>
            <a:endParaRPr lang="en-US" altLang="ko-KR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024FFA9-C838-43A4-9E9D-10E639252749}"/>
              </a:ext>
            </a:extLst>
          </p:cNvPr>
          <p:cNvSpPr txBox="1"/>
          <p:nvPr/>
        </p:nvSpPr>
        <p:spPr>
          <a:xfrm>
            <a:off x="2423592" y="5921095"/>
            <a:ext cx="78843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电源管理策略用于预测未来的使用决定供电状态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E6049FB2-E3A0-6408-B608-F218B951E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电源管理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FB576CD-DDD0-45F7-CDF5-D6AD162E54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Windows 2000/XP</a:t>
            </a:r>
            <a:r>
              <a:rPr lang="zh-CN" altLang="en-US" dirty="0"/>
              <a:t>电源管理具体策略</a:t>
            </a:r>
          </a:p>
          <a:p>
            <a:pPr lvl="1"/>
            <a:r>
              <a:rPr lang="zh-CN" altLang="en-US" dirty="0"/>
              <a:t>电源管理器是系统电源策略的所有者，因此整个系统的能耗状态转换由电源管理器决定，并调用相应设备的驱动程序完成，电源管理器根据以下因素决定当前的能耗状态</a:t>
            </a:r>
          </a:p>
          <a:p>
            <a:pPr lvl="2"/>
            <a:r>
              <a:rPr lang="zh-CN" altLang="en-US" dirty="0"/>
              <a:t>系统活动状况</a:t>
            </a:r>
          </a:p>
          <a:p>
            <a:pPr lvl="2"/>
            <a:r>
              <a:rPr lang="zh-CN" altLang="en-US" dirty="0"/>
              <a:t>系统电源状况</a:t>
            </a:r>
          </a:p>
          <a:p>
            <a:pPr lvl="2"/>
            <a:r>
              <a:rPr lang="zh-CN" altLang="en-US" dirty="0"/>
              <a:t>应用程序的关机、休眠请求</a:t>
            </a:r>
          </a:p>
          <a:p>
            <a:pPr lvl="2"/>
            <a:r>
              <a:rPr lang="zh-CN" altLang="en-US" dirty="0"/>
              <a:t>用户的操作，例如用户按电源按钮</a:t>
            </a:r>
          </a:p>
          <a:p>
            <a:pPr lvl="2"/>
            <a:r>
              <a:rPr lang="zh-CN" altLang="en-US" dirty="0"/>
              <a:t>控制面板的电源设置 </a:t>
            </a:r>
          </a:p>
          <a:p>
            <a:pPr lvl="1"/>
            <a:r>
              <a:rPr lang="zh-CN" altLang="en-US" dirty="0"/>
              <a:t>设备驱动程序可以独立地控制设备的能耗状态 </a:t>
            </a:r>
          </a:p>
        </p:txBody>
      </p:sp>
      <p:sp>
        <p:nvSpPr>
          <p:cNvPr id="5" name="灯片编号占位符 3">
            <a:extLst>
              <a:ext uri="{FF2B5EF4-FFF2-40B4-BE49-F238E27FC236}">
                <a16:creationId xmlns:a16="http://schemas.microsoft.com/office/drawing/2014/main" id="{55B32958-7050-9A9E-B994-F69C79F9A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25344"/>
            <a:ext cx="2743200" cy="326571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D132D7D7-8B4F-43E6-BE19-1B8B6565FE16}" type="slidenum">
              <a:rPr lang="en-US" altLang="ko-KR" smtClean="0"/>
              <a:pPr>
                <a:defRPr/>
              </a:pPr>
              <a:t>76</a:t>
            </a:fld>
            <a:endParaRPr lang="en-US" altLang="ko-KR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65F8CD9-A360-4D91-B5DD-C7F0C1313E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D132D7D7-8B4F-43E6-BE19-1B8B6565FE16}" type="slidenum">
              <a:rPr lang="en-US" altLang="ko-KR" smtClean="0"/>
              <a:pPr>
                <a:defRPr/>
              </a:pPr>
              <a:t>77</a:t>
            </a:fld>
            <a:endParaRPr lang="en-US" altLang="ko-KR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7692A803-2AB2-46C4-BFCB-B631271DBFF3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总结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632E136-4BAF-4F79-9FDC-1ABE3CCCB84B}"/>
              </a:ext>
            </a:extLst>
          </p:cNvPr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r>
              <a:rPr lang="zh-CN" altLang="en-US" dirty="0"/>
              <a:t>设备数据传输的三种模式，</a:t>
            </a:r>
            <a:r>
              <a:rPr lang="en-US" altLang="zh-CN" dirty="0"/>
              <a:t>DMA</a:t>
            </a:r>
            <a:r>
              <a:rPr lang="zh-CN" altLang="en-US" dirty="0"/>
              <a:t>的使用</a:t>
            </a:r>
            <a:endParaRPr lang="en-US" altLang="zh-CN" dirty="0"/>
          </a:p>
          <a:p>
            <a:pPr lvl="1"/>
            <a:r>
              <a:rPr lang="zh-CN" altLang="en-US" dirty="0"/>
              <a:t>中断的代价</a:t>
            </a:r>
            <a:endParaRPr lang="en-US" altLang="zh-CN" dirty="0"/>
          </a:p>
          <a:p>
            <a:pPr lvl="1"/>
            <a:r>
              <a:rPr lang="en-US" altLang="zh-CN" dirty="0"/>
              <a:t>DMA</a:t>
            </a:r>
            <a:r>
              <a:rPr lang="zh-CN" altLang="en-US" dirty="0"/>
              <a:t>的优化</a:t>
            </a:r>
            <a:endParaRPr lang="en-US" altLang="zh-CN" dirty="0"/>
          </a:p>
          <a:p>
            <a:r>
              <a:rPr lang="zh-CN" altLang="en-US" dirty="0"/>
              <a:t>设备驱动程序</a:t>
            </a:r>
            <a:endParaRPr lang="en-US" altLang="zh-CN" dirty="0"/>
          </a:p>
          <a:p>
            <a:r>
              <a:rPr lang="zh-CN" altLang="en-US" dirty="0"/>
              <a:t>设备无关编程</a:t>
            </a:r>
            <a:endParaRPr lang="en-US" altLang="zh-CN" dirty="0"/>
          </a:p>
          <a:p>
            <a:pPr lvl="1"/>
            <a:r>
              <a:rPr lang="en-US" altLang="zh-CN" dirty="0"/>
              <a:t>Everything is file in Linux</a:t>
            </a:r>
          </a:p>
          <a:p>
            <a:pPr lvl="1"/>
            <a:r>
              <a:rPr lang="en-US" altLang="zh-CN" dirty="0"/>
              <a:t>SDK</a:t>
            </a:r>
          </a:p>
          <a:p>
            <a:r>
              <a:rPr lang="zh-CN" altLang="en-US" dirty="0"/>
              <a:t>设备共享</a:t>
            </a:r>
            <a:r>
              <a:rPr lang="en-US" altLang="zh-CN" dirty="0"/>
              <a:t>----SPOOLING</a:t>
            </a:r>
          </a:p>
          <a:p>
            <a:r>
              <a:rPr lang="zh-CN" altLang="en-US" dirty="0"/>
              <a:t>存储：硬盘、光盘、</a:t>
            </a:r>
            <a:r>
              <a:rPr lang="en-US" altLang="zh-CN" dirty="0"/>
              <a:t>Flash</a:t>
            </a:r>
          </a:p>
          <a:p>
            <a:r>
              <a:rPr lang="zh-CN" altLang="en-US" dirty="0"/>
              <a:t>显示：显示器、显卡、</a:t>
            </a:r>
            <a:r>
              <a:rPr lang="en-US" altLang="zh-CN" dirty="0"/>
              <a:t>UI</a:t>
            </a:r>
          </a:p>
          <a:p>
            <a:r>
              <a:rPr lang="zh-CN" altLang="en-US" dirty="0"/>
              <a:t>其他：时钟计时器、电源</a:t>
            </a:r>
          </a:p>
        </p:txBody>
      </p:sp>
    </p:spTree>
    <p:extLst>
      <p:ext uri="{BB962C8B-B14F-4D97-AF65-F5344CB8AC3E}">
        <p14:creationId xmlns:p14="http://schemas.microsoft.com/office/powerpoint/2010/main" val="131020891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日期占位符 3"/>
          <p:cNvSpPr>
            <a:spLocks noGrp="1"/>
          </p:cNvSpPr>
          <p:nvPr>
            <p:ph type="dt" sz="quarter" idx="4294967295"/>
          </p:nvPr>
        </p:nvSpPr>
        <p:spPr>
          <a:xfrm>
            <a:off x="1303867" y="6508750"/>
            <a:ext cx="3352800" cy="30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200">
                <a:solidFill>
                  <a:schemeClr val="bg1"/>
                </a:solidFill>
                <a:ea typeface="굴림" charset="-127"/>
              </a:rPr>
              <a:t>Operating System</a:t>
            </a:r>
            <a:endParaRPr kumimoji="0" lang="en-US" altLang="ko-KR" sz="1200">
              <a:solidFill>
                <a:schemeClr val="bg1"/>
              </a:solidFill>
              <a:ea typeface="굴림" charset="-127"/>
            </a:endParaRPr>
          </a:p>
        </p:txBody>
      </p:sp>
      <p:sp>
        <p:nvSpPr>
          <p:cNvPr id="114691" name="页脚占位符 4"/>
          <p:cNvSpPr>
            <a:spLocks noGrp="1"/>
          </p:cNvSpPr>
          <p:nvPr>
            <p:ph type="ftr" sz="quarter" idx="4294967295"/>
          </p:nvPr>
        </p:nvSpPr>
        <p:spPr>
          <a:xfrm>
            <a:off x="7924800" y="6508750"/>
            <a:ext cx="3860800" cy="30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200">
                <a:solidFill>
                  <a:schemeClr val="bg1"/>
                </a:solidFill>
                <a:ea typeface="굴림" charset="-127"/>
              </a:rPr>
              <a:t>CITS, NanKai University</a:t>
            </a:r>
            <a:endParaRPr kumimoji="0" lang="en-US" altLang="ko-KR" sz="1200">
              <a:solidFill>
                <a:schemeClr val="bg1"/>
              </a:solidFill>
              <a:ea typeface="굴림" charset="-127"/>
            </a:endParaRPr>
          </a:p>
        </p:txBody>
      </p:sp>
      <p:sp>
        <p:nvSpPr>
          <p:cNvPr id="114692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4883151" y="6508750"/>
            <a:ext cx="2844800" cy="30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B6D31D8D-2064-488A-AFF4-25545D951BE0}" type="slidenum">
              <a:rPr kumimoji="0" lang="en-US" altLang="ko-KR" sz="1200">
                <a:solidFill>
                  <a:schemeClr val="bg1"/>
                </a:solidFill>
                <a:ea typeface="굴림" charset="-127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78</a:t>
            </a:fld>
            <a:endParaRPr kumimoji="0" lang="en-US" altLang="ko-KR" sz="1200">
              <a:solidFill>
                <a:schemeClr val="bg1"/>
              </a:solidFill>
              <a:ea typeface="굴림" charset="-127"/>
            </a:endParaRPr>
          </a:p>
        </p:txBody>
      </p:sp>
      <p:sp>
        <p:nvSpPr>
          <p:cNvPr id="114693" name="Rectangle 2"/>
          <p:cNvSpPr>
            <a:spLocks noGrp="1" noChangeArrowheads="1"/>
          </p:cNvSpPr>
          <p:nvPr>
            <p:ph type="title"/>
          </p:nvPr>
        </p:nvSpPr>
        <p:spPr>
          <a:xfrm>
            <a:off x="2424113" y="2060576"/>
            <a:ext cx="7777162" cy="892175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zh-CN" sz="5400" i="1">
                <a:solidFill>
                  <a:srgbClr val="993300"/>
                </a:solidFill>
                <a:ea typeface="宋体" panose="02010600030101010101" pitchFamily="2" charset="-122"/>
              </a:rPr>
              <a:t>Thanks for your time!</a:t>
            </a:r>
            <a:br>
              <a:rPr lang="en-US" altLang="zh-CN" sz="5400" i="1">
                <a:solidFill>
                  <a:srgbClr val="993300"/>
                </a:solidFill>
                <a:ea typeface="宋体" panose="02010600030101010101" pitchFamily="2" charset="-122"/>
              </a:rPr>
            </a:br>
            <a:r>
              <a:rPr lang="en-US" altLang="zh-CN" sz="5400" i="1">
                <a:solidFill>
                  <a:srgbClr val="993300"/>
                </a:solidFill>
                <a:ea typeface="宋体" panose="02010600030101010101" pitchFamily="2" charset="-122"/>
              </a:rPr>
              <a:t>Questions &amp; Answers</a:t>
            </a:r>
            <a:endParaRPr lang="en-US" altLang="ko-KR" sz="5400" i="1">
              <a:solidFill>
                <a:srgbClr val="993300"/>
              </a:solidFill>
              <a:ea typeface="굴림" charset="-127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E94B2CB-DEA7-6A93-F26B-9B9C6AA20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D132D7D7-8B4F-43E6-BE19-1B8B6565FE16}" type="slidenum">
              <a:rPr lang="en-US" altLang="ko-KR" smtClean="0"/>
              <a:pPr>
                <a:defRPr/>
              </a:pPr>
              <a:t>8</a:t>
            </a:fld>
            <a:endParaRPr lang="en-US" altLang="ko-KR" dirty="0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E8F1A74D-01A1-B99D-8A7A-F713E0CFFC4C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思考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3CFDB923-79D6-DE40-74B1-62A55A0CB0CA}"/>
              </a:ext>
            </a:extLst>
          </p:cNvPr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有没有轮循</a:t>
            </a:r>
            <a:r>
              <a:rPr lang="en-US" altLang="zh-CN" dirty="0"/>
              <a:t>+DMA</a:t>
            </a:r>
            <a:r>
              <a:rPr lang="zh-CN" altLang="en-US" dirty="0"/>
              <a:t>组合？</a:t>
            </a:r>
            <a:endParaRPr lang="en-US" altLang="zh-CN" dirty="0"/>
          </a:p>
          <a:p>
            <a:r>
              <a:rPr lang="zh-CN" altLang="en-US" dirty="0"/>
              <a:t>轮循好，还是中断好？</a:t>
            </a:r>
            <a:endParaRPr lang="en-US" altLang="zh-CN" dirty="0"/>
          </a:p>
          <a:p>
            <a:r>
              <a:rPr lang="zh-CN" altLang="en-US" dirty="0"/>
              <a:t>中断的代价是什么？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435105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07D74DC1-118C-0B05-A974-82D3B4089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400" y="871855"/>
            <a:ext cx="11233248" cy="680403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在中断形成是个硬件过程，之后还必须在软件中完成以下步骤</a:t>
            </a:r>
            <a:r>
              <a:rPr lang="en-US" altLang="zh-CN" dirty="0"/>
              <a:t>:</a:t>
            </a:r>
            <a:endParaRPr lang="zh-CN" altLang="en-US" dirty="0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24FFEDFB-F499-5D36-DF02-F99D2BD3BF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ea"/>
              <a:buAutoNum type="circleNumDbPlain"/>
            </a:pPr>
            <a:r>
              <a:rPr lang="zh-CN" altLang="en-US" dirty="0"/>
              <a:t>保存没被硬件保存的所有寄存器</a:t>
            </a:r>
          </a:p>
          <a:p>
            <a:pPr marL="514350" indent="-514350">
              <a:buFont typeface="+mj-ea"/>
              <a:buAutoNum type="circleNumDbPlain"/>
            </a:pPr>
            <a:r>
              <a:rPr lang="zh-CN" altLang="en-US" dirty="0"/>
              <a:t>为中断服务程序设置上下文（运行环境）</a:t>
            </a:r>
          </a:p>
          <a:p>
            <a:pPr marL="514350" indent="-514350">
              <a:buFont typeface="+mj-ea"/>
              <a:buAutoNum type="circleNumDbPlain"/>
            </a:pPr>
            <a:r>
              <a:rPr lang="zh-CN" altLang="en-US" dirty="0"/>
              <a:t>为中断服务程序设置栈</a:t>
            </a:r>
          </a:p>
          <a:p>
            <a:pPr marL="514350" indent="-514350">
              <a:buFont typeface="+mj-ea"/>
              <a:buAutoNum type="circleNumDbPlain"/>
            </a:pPr>
            <a:r>
              <a:rPr lang="zh-CN" altLang="en-US" dirty="0"/>
              <a:t>应答中断控制器</a:t>
            </a:r>
            <a:r>
              <a:rPr lang="en-US" altLang="zh-CN" dirty="0"/>
              <a:t>, </a:t>
            </a:r>
            <a:r>
              <a:rPr lang="zh-CN" altLang="en-US" dirty="0"/>
              <a:t>再次开放中断</a:t>
            </a:r>
          </a:p>
          <a:p>
            <a:pPr marL="514350" indent="-514350">
              <a:buFont typeface="+mj-ea"/>
              <a:buAutoNum type="circleNumDbPlain"/>
            </a:pPr>
            <a:r>
              <a:rPr lang="zh-CN" altLang="en-US" dirty="0"/>
              <a:t>寄存器从被保存的地方复制到进程表中</a:t>
            </a:r>
          </a:p>
          <a:p>
            <a:pPr marL="514350" indent="-514350">
              <a:buFont typeface="+mj-ea"/>
              <a:buAutoNum type="circleNumDbPlain"/>
            </a:pPr>
            <a:r>
              <a:rPr lang="zh-CN" altLang="en-US" dirty="0"/>
              <a:t>运行中断服务程序 </a:t>
            </a:r>
          </a:p>
          <a:p>
            <a:pPr marL="514350" indent="-514350">
              <a:buFont typeface="+mj-ea"/>
              <a:buAutoNum type="circleNumDbPlain"/>
            </a:pPr>
            <a:r>
              <a:rPr lang="zh-CN" altLang="en-US" dirty="0"/>
              <a:t>为下次要运行进程设置ＭＭＵ上下文</a:t>
            </a:r>
          </a:p>
          <a:p>
            <a:pPr marL="514350" indent="-514350">
              <a:buFont typeface="+mj-ea"/>
              <a:buAutoNum type="circleNumDbPlain"/>
            </a:pPr>
            <a:r>
              <a:rPr lang="zh-CN" altLang="en-US" dirty="0"/>
              <a:t>装载新的进程寄存器</a:t>
            </a:r>
          </a:p>
          <a:p>
            <a:pPr marL="514350" indent="-514350">
              <a:buFont typeface="+mj-ea"/>
              <a:buAutoNum type="circleNumDbPlain"/>
            </a:pPr>
            <a:r>
              <a:rPr lang="zh-CN" altLang="en-US" dirty="0"/>
              <a:t>开始运行新进程</a:t>
            </a:r>
          </a:p>
          <a:p>
            <a:endParaRPr lang="zh-CN" altLang="en-US" dirty="0"/>
          </a:p>
        </p:txBody>
      </p:sp>
      <p:sp>
        <p:nvSpPr>
          <p:cNvPr id="8" name="灯片编号占位符 3">
            <a:extLst>
              <a:ext uri="{FF2B5EF4-FFF2-40B4-BE49-F238E27FC236}">
                <a16:creationId xmlns:a16="http://schemas.microsoft.com/office/drawing/2014/main" id="{C39129C9-B1A6-D6FB-846A-9885AFA60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25344"/>
            <a:ext cx="2743200" cy="326571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D132D7D7-8B4F-43E6-BE19-1B8B6565FE16}" type="slidenum">
              <a:rPr lang="en-US" altLang="ko-KR" smtClean="0"/>
              <a:pPr>
                <a:defRPr/>
              </a:pPr>
              <a:t>9</a:t>
            </a:fld>
            <a:endParaRPr lang="en-US" altLang="ko-KR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435AE12-674D-92A2-69B9-98B8B5E6E5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8875" y="692696"/>
            <a:ext cx="7334250" cy="583264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F78632E-22EC-137E-B9B1-3744C7C8A8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2688" y="1683483"/>
            <a:ext cx="7286625" cy="3822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449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psh3_Print">
  <a:themeElements>
    <a:clrScheme name="psh3_Print 2">
      <a:dk1>
        <a:srgbClr val="000000"/>
      </a:dk1>
      <a:lt1>
        <a:srgbClr val="FFFFFF"/>
      </a:lt1>
      <a:dk2>
        <a:srgbClr val="003366"/>
      </a:dk2>
      <a:lt2>
        <a:srgbClr val="CCCCCC"/>
      </a:lt2>
      <a:accent1>
        <a:srgbClr val="C0C9F6"/>
      </a:accent1>
      <a:accent2>
        <a:srgbClr val="A1B67A"/>
      </a:accent2>
      <a:accent3>
        <a:srgbClr val="FFFFFF"/>
      </a:accent3>
      <a:accent4>
        <a:srgbClr val="000000"/>
      </a:accent4>
      <a:accent5>
        <a:srgbClr val="DCE1FA"/>
      </a:accent5>
      <a:accent6>
        <a:srgbClr val="91A56E"/>
      </a:accent6>
      <a:hlink>
        <a:srgbClr val="789ED0"/>
      </a:hlink>
      <a:folHlink>
        <a:srgbClr val="B2B2B2"/>
      </a:folHlink>
    </a:clrScheme>
    <a:fontScheme name="自定义 2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psh3_Print 1">
        <a:dk1>
          <a:srgbClr val="5F5F5F"/>
        </a:dk1>
        <a:lt1>
          <a:srgbClr val="FFFFFF"/>
        </a:lt1>
        <a:dk2>
          <a:srgbClr val="000000"/>
        </a:dk2>
        <a:lt2>
          <a:srgbClr val="DDDDDD"/>
        </a:lt2>
        <a:accent1>
          <a:srgbClr val="C0C0C0"/>
        </a:accent1>
        <a:accent2>
          <a:srgbClr val="EAEAEA"/>
        </a:accent2>
        <a:accent3>
          <a:srgbClr val="FFFFFF"/>
        </a:accent3>
        <a:accent4>
          <a:srgbClr val="505050"/>
        </a:accent4>
        <a:accent5>
          <a:srgbClr val="DCDCDC"/>
        </a:accent5>
        <a:accent6>
          <a:srgbClr val="D4D4D4"/>
        </a:accent6>
        <a:hlink>
          <a:srgbClr val="4D4D4D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sh3_Print 2">
        <a:dk1>
          <a:srgbClr val="000000"/>
        </a:dk1>
        <a:lt1>
          <a:srgbClr val="FFFFFF"/>
        </a:lt1>
        <a:dk2>
          <a:srgbClr val="003366"/>
        </a:dk2>
        <a:lt2>
          <a:srgbClr val="CCCCCC"/>
        </a:lt2>
        <a:accent1>
          <a:srgbClr val="C0C9F6"/>
        </a:accent1>
        <a:accent2>
          <a:srgbClr val="A1B67A"/>
        </a:accent2>
        <a:accent3>
          <a:srgbClr val="FFFFFF"/>
        </a:accent3>
        <a:accent4>
          <a:srgbClr val="000000"/>
        </a:accent4>
        <a:accent5>
          <a:srgbClr val="DCE1FA"/>
        </a:accent5>
        <a:accent6>
          <a:srgbClr val="91A56E"/>
        </a:accent6>
        <a:hlink>
          <a:srgbClr val="789ED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sh3_Print 3">
        <a:dk1>
          <a:srgbClr val="384868"/>
        </a:dk1>
        <a:lt1>
          <a:srgbClr val="FFFFFF"/>
        </a:lt1>
        <a:dk2>
          <a:srgbClr val="000000"/>
        </a:dk2>
        <a:lt2>
          <a:srgbClr val="CCCCCC"/>
        </a:lt2>
        <a:accent1>
          <a:srgbClr val="C0C9F6"/>
        </a:accent1>
        <a:accent2>
          <a:srgbClr val="A1B67A"/>
        </a:accent2>
        <a:accent3>
          <a:srgbClr val="FFFFFF"/>
        </a:accent3>
        <a:accent4>
          <a:srgbClr val="2E3C58"/>
        </a:accent4>
        <a:accent5>
          <a:srgbClr val="DCE1FA"/>
        </a:accent5>
        <a:accent6>
          <a:srgbClr val="91A56E"/>
        </a:accent6>
        <a:hlink>
          <a:srgbClr val="789ED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psh3_Print</Template>
  <TotalTime>0</TotalTime>
  <Words>4228</Words>
  <Application>Microsoft Office PowerPoint</Application>
  <PresentationFormat>宽屏</PresentationFormat>
  <Paragraphs>514</Paragraphs>
  <Slides>78</Slides>
  <Notes>19</Notes>
  <HiddenSlides>0</HiddenSlides>
  <MMClips>0</MMClips>
  <ScaleCrop>false</ScaleCrop>
  <HeadingPairs>
    <vt:vector size="8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3</vt:i4>
      </vt:variant>
      <vt:variant>
        <vt:lpstr>幻灯片标题</vt:lpstr>
      </vt:variant>
      <vt:variant>
        <vt:i4>78</vt:i4>
      </vt:variant>
    </vt:vector>
  </HeadingPairs>
  <TitlesOfParts>
    <vt:vector size="96" baseType="lpstr">
      <vt:lpstr>굴림</vt:lpstr>
      <vt:lpstr>Liberation Sans</vt:lpstr>
      <vt:lpstr>等线</vt:lpstr>
      <vt:lpstr>等线 Light</vt:lpstr>
      <vt:lpstr>黑体</vt:lpstr>
      <vt:lpstr>喵呜黑体</vt:lpstr>
      <vt:lpstr>宋体</vt:lpstr>
      <vt:lpstr>微软雅黑</vt:lpstr>
      <vt:lpstr>Arial</vt:lpstr>
      <vt:lpstr>DejaVu Sans</vt:lpstr>
      <vt:lpstr>Times New Roman</vt:lpstr>
      <vt:lpstr>Verdana</vt:lpstr>
      <vt:lpstr>Wingdings</vt:lpstr>
      <vt:lpstr>psh3_Print</vt:lpstr>
      <vt:lpstr>Office 主题​​</vt:lpstr>
      <vt:lpstr>Visio</vt:lpstr>
      <vt:lpstr>VISIO</vt:lpstr>
      <vt:lpstr>Microsoft Excel Chart</vt:lpstr>
      <vt:lpstr>操作系统</vt:lpstr>
      <vt:lpstr>章节7：设备管理</vt:lpstr>
      <vt:lpstr>４．直接存储器访问方式</vt:lpstr>
      <vt:lpstr>DMA使用缓冲可以匹配设备的速度差异</vt:lpstr>
      <vt:lpstr>关于DMA的小细节</vt:lpstr>
      <vt:lpstr>Details of DMA</vt:lpstr>
      <vt:lpstr>3）如何适当地使用缓冲</vt:lpstr>
      <vt:lpstr>思考</vt:lpstr>
      <vt:lpstr>在中断形成是个硬件过程，之后还必须在软件中完成以下步骤:</vt:lpstr>
      <vt:lpstr>思考</vt:lpstr>
      <vt:lpstr>PowerPoint 演示文稿</vt:lpstr>
      <vt:lpstr>Discussion of Devices Management</vt:lpstr>
      <vt:lpstr>分类和抽象：Categories of Devices</vt:lpstr>
      <vt:lpstr>设备管理的重要思路</vt:lpstr>
      <vt:lpstr>Levels of I/O software：分层以屏蔽底层细节</vt:lpstr>
      <vt:lpstr>示例：触摸屏的中断、寄存器和数据</vt:lpstr>
      <vt:lpstr>示例：触摸屏的中断、寄存器和数据</vt:lpstr>
      <vt:lpstr>示例：触摸屏的中断、寄存器和数据</vt:lpstr>
      <vt:lpstr>设备驱动程序</vt:lpstr>
      <vt:lpstr>Device driver</vt:lpstr>
      <vt:lpstr>示例：触屏驱动的工作原理-中断响应</vt:lpstr>
      <vt:lpstr>示例：触屏驱动的工作原理-注册设备</vt:lpstr>
      <vt:lpstr>示例：Input Device在Linux中的驱动结构</vt:lpstr>
      <vt:lpstr>Levels of I/O software</vt:lpstr>
      <vt:lpstr>设备管理中的“设备无关”</vt:lpstr>
      <vt:lpstr>前情提要</vt:lpstr>
      <vt:lpstr>示例：输入设备演化过程中的意外---多点触控屏</vt:lpstr>
      <vt:lpstr>示例：输入设备演化过程中的意外---多点触控屏</vt:lpstr>
      <vt:lpstr>Device driver向上层提供的的抽象</vt:lpstr>
      <vt:lpstr>程序如何获取设备的信息</vt:lpstr>
      <vt:lpstr>Everything is file in Linux</vt:lpstr>
      <vt:lpstr>设备类型的特例</vt:lpstr>
      <vt:lpstr>PowerPoint 演示文稿</vt:lpstr>
      <vt:lpstr>Linux中设备管理的特例：热插拔</vt:lpstr>
      <vt:lpstr>I/O software in User space的其他模式</vt:lpstr>
      <vt:lpstr>设备在进程间共享：Spooling工作原理</vt:lpstr>
      <vt:lpstr>典型设备工作原理示意</vt:lpstr>
      <vt:lpstr>PowerPoint 演示文稿</vt:lpstr>
      <vt:lpstr>1. 磁盘硬件及访问性能</vt:lpstr>
      <vt:lpstr>典型软盘与硬盘参数对比</vt:lpstr>
      <vt:lpstr> 柱面定位（寻道）时间在访问时间中是主项，合理组织磁盘数据的存储位置可提高磁盘I/O性能。</vt:lpstr>
      <vt:lpstr>磁盘的物理及虚拟几何规格知识</vt:lpstr>
      <vt:lpstr>6．磁盘格式化问题</vt:lpstr>
      <vt:lpstr>对磁盘做分区及高级格式化</vt:lpstr>
      <vt:lpstr>低级格式化中的柱面斜进技术可提高磁盘访问效率：</vt:lpstr>
      <vt:lpstr>格式化磁盘时扇区编号方式：</vt:lpstr>
      <vt:lpstr>3.CD-ROM</vt:lpstr>
      <vt:lpstr>CD-ROM上的逻辑数据布局格式</vt:lpstr>
      <vt:lpstr>Flash存储及其可靠性设计</vt:lpstr>
      <vt:lpstr>PowerPoint 演示文稿</vt:lpstr>
      <vt:lpstr>Nand-Flash数据存储简介</vt:lpstr>
      <vt:lpstr>Flash的接口</vt:lpstr>
      <vt:lpstr>Nand-Flash数据存储原理</vt:lpstr>
      <vt:lpstr>Flash 读写时序的说明</vt:lpstr>
      <vt:lpstr>Nand-Flash数据存储可靠性设计</vt:lpstr>
      <vt:lpstr>Nand-Flash数据存储可靠性设计</vt:lpstr>
      <vt:lpstr>FTL devices</vt:lpstr>
      <vt:lpstr>FTL table原理示意</vt:lpstr>
      <vt:lpstr>面向Flash的文件系统设计</vt:lpstr>
      <vt:lpstr>UBI 操作示例</vt:lpstr>
      <vt:lpstr>图形显示系统</vt:lpstr>
      <vt:lpstr>PowerPoint 演示文稿</vt:lpstr>
      <vt:lpstr>PowerPoint 演示文稿</vt:lpstr>
      <vt:lpstr>PowerPoint 演示文稿</vt:lpstr>
      <vt:lpstr>２．输入软件</vt:lpstr>
      <vt:lpstr>网络终端与图形界面</vt:lpstr>
      <vt:lpstr>PowerPoint 演示文稿</vt:lpstr>
      <vt:lpstr>应用程序框架：</vt:lpstr>
      <vt:lpstr>网络终端与图形界面</vt:lpstr>
      <vt:lpstr>时钟</vt:lpstr>
      <vt:lpstr>时钟</vt:lpstr>
      <vt:lpstr>时钟</vt:lpstr>
      <vt:lpstr>时钟</vt:lpstr>
      <vt:lpstr>电源管理</vt:lpstr>
      <vt:lpstr>电源管理</vt:lpstr>
      <vt:lpstr>电源管理</vt:lpstr>
      <vt:lpstr>总结</vt:lpstr>
      <vt:lpstr>Thanks for your time! Questions &amp; Answers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2023-12-04T10:21:18Z</dcterms:created>
  <dcterms:modified xsi:type="dcterms:W3CDTF">2025-12-05T08:30:21Z</dcterms:modified>
</cp:coreProperties>
</file>